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sldIdLst>
    <p:sldId id="256" r:id="rId3"/>
    <p:sldId id="257" r:id="rId4"/>
    <p:sldId id="260" r:id="rId5"/>
    <p:sldId id="270" r:id="rId6"/>
    <p:sldId id="271" r:id="rId7"/>
    <p:sldId id="272" r:id="rId8"/>
    <p:sldId id="269" r:id="rId9"/>
    <p:sldId id="274" r:id="rId10"/>
    <p:sldId id="275" r:id="rId11"/>
    <p:sldId id="261" r:id="rId12"/>
    <p:sldId id="263" r:id="rId13"/>
    <p:sldId id="264" r:id="rId14"/>
    <p:sldId id="265" r:id="rId15"/>
    <p:sldId id="266" r:id="rId16"/>
    <p:sldId id="267" r:id="rId17"/>
    <p:sldId id="268" r:id="rId18"/>
    <p:sldId id="262" r:id="rId19"/>
    <p:sldId id="273" r:id="rId20"/>
    <p:sldId id="259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EA8B00"/>
    <a:srgbClr val="2E0B00"/>
    <a:srgbClr val="FF6600"/>
    <a:srgbClr val="CC3300"/>
    <a:srgbClr val="9E2600"/>
    <a:srgbClr val="CC6600"/>
    <a:srgbClr val="0099CC"/>
    <a:srgbClr val="0C788E"/>
    <a:srgbClr val="6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33" autoAdjust="0"/>
  </p:normalViewPr>
  <p:slideViewPr>
    <p:cSldViewPr snapToGrid="0">
      <p:cViewPr varScale="1">
        <p:scale>
          <a:sx n="116" d="100"/>
          <a:sy n="116" d="100"/>
        </p:scale>
        <p:origin x="-83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159F0D-47DD-4F75-BCE6-4BDFE2D34225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0949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36201-DAB7-45B2-88B6-B9389B809748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4045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168D3B-6C84-464C-8C8B-B85340D0ECB0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70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3DD82-5FF5-4111-9A38-B15F631C3874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02164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81D35B-4C02-459E-A18F-F0665CCDE58E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97627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4B574-5057-4C39-89FC-8B6E2557BF6A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35888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82F9D9-FBAC-461B-989A-D245F9D0591F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78966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C678B-B802-4211-9E5F-5D0FFA3843D4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472268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760B7-AABF-42CB-8A1D-A3C5A0224ED4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7942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2B966-FD44-422B-AEC4-E885E54A346A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88338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DDD297-983A-4CF8-9F36-30C944253FEC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1386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83F6C7-D1C5-4D24-B285-A1A9BE4150A1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97297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1DB601-C304-40F0-9DA6-F9B73D446C98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27427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31FAA2-C64A-42A6-B59E-F91ADBF47FEF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12508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B3C048-D16C-44F2-98DE-7DED35CEA175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7729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66CCA6-CA47-47AC-A84A-2972728FAFEA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945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B2288-6D48-4803-A9DF-21F1D48AA873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065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69D6F-CCBF-49BF-A45F-C71F6C198C18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1661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6A6AC-B509-4FD5-8519-A6B2194276D4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135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7F5227-BAC7-44F3-A292-F87CAC1F0DCF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5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6D38F7-FE7E-4F50-B0B3-BABBF7F796C2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2767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2D0A1-DB5C-49F9-8C1F-B4C0205C1589}" type="slidenum">
              <a:rPr lang="es-ES"/>
              <a:pPr/>
              <a:t>‹N›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5068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你的标题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在此键入你的内容</a:t>
            </a:r>
          </a:p>
          <a:p>
            <a:pPr lvl="1"/>
            <a:r>
              <a:rPr lang="es-ES" smtClean="0"/>
              <a:t>一级标题</a:t>
            </a:r>
          </a:p>
          <a:p>
            <a:pPr lvl="2"/>
            <a:r>
              <a:rPr lang="es-ES" smtClean="0"/>
              <a:t>二级标题</a:t>
            </a:r>
          </a:p>
          <a:p>
            <a:pPr lvl="3"/>
            <a:r>
              <a:rPr lang="es-ES" smtClean="0"/>
              <a:t>三级标题</a:t>
            </a:r>
          </a:p>
          <a:p>
            <a:pPr lvl="4"/>
            <a:r>
              <a:rPr lang="es-ES" smtClean="0"/>
              <a:t>四级标题</a:t>
            </a:r>
          </a:p>
          <a:p>
            <a:pPr lvl="0"/>
            <a:endParaRPr lang="es-E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0975" y="623728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FC6CE5F-0E91-45BA-888A-C02C54CC2443}" type="slidenum">
              <a:rPr lang="es-ES"/>
              <a:pPr/>
              <a:t>‹N›</a:t>
            </a:fld>
            <a:endParaRPr lang="es-E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8350" y="6702425"/>
            <a:ext cx="777875" cy="13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8388350" y="6669088"/>
            <a:ext cx="288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单击此处编辑母版标题样式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单击此处编辑母版文本样式</a:t>
            </a:r>
          </a:p>
          <a:p>
            <a:pPr lvl="1"/>
            <a:r>
              <a:rPr lang="es-ES" smtClean="0"/>
              <a:t>第二级</a:t>
            </a:r>
          </a:p>
          <a:p>
            <a:pPr lvl="2"/>
            <a:r>
              <a:rPr lang="es-ES" smtClean="0"/>
              <a:t>第三级</a:t>
            </a:r>
          </a:p>
          <a:p>
            <a:pPr lvl="3"/>
            <a:r>
              <a:rPr lang="es-ES" smtClean="0"/>
              <a:t>第四级</a:t>
            </a:r>
          </a:p>
          <a:p>
            <a:pPr lvl="4"/>
            <a:r>
              <a:rPr lang="es-ES" smtClean="0"/>
              <a:t>第五级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DF8663A-9ED0-44F1-98B8-F6FABB707509}" type="slidenum">
              <a:rPr lang="es-ES"/>
              <a:pPr/>
              <a:t>‹N›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14.gif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1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5.gif"/><Relationship Id="rId4" Type="http://schemas.openxmlformats.org/officeDocument/2006/relationships/image" Target="../media/image10.png"/><Relationship Id="rId9" Type="http://schemas.openxmlformats.org/officeDocument/2006/relationships/image" Target="../media/image14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gif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gi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6044" y="1484784"/>
            <a:ext cx="5400402" cy="647700"/>
          </a:xfrm>
        </p:spPr>
        <p:txBody>
          <a:bodyPr/>
          <a:lstStyle/>
          <a:p>
            <a:pPr algn="r"/>
            <a:r>
              <a:rPr lang="es-UY" altLang="en-US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Gestione delle Fasi</a:t>
            </a:r>
            <a:endParaRPr lang="it-IT" altLang="en-US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017934" y="2061046"/>
            <a:ext cx="4608512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r"/>
            <a:r>
              <a:rPr lang="es-UY" altLang="en-US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WIP Overview</a:t>
            </a:r>
            <a:endParaRPr lang="it-IT" altLang="en-US" sz="2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1038" y="6645275"/>
            <a:ext cx="828675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6663" y="116632"/>
            <a:ext cx="1428750" cy="571500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561" y="116632"/>
            <a:ext cx="2965713" cy="88838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72355"/>
            <a:ext cx="3600648" cy="621035"/>
          </a:xfrm>
        </p:spPr>
        <p:txBody>
          <a:bodyPr/>
          <a:lstStyle/>
          <a:p>
            <a:pPr algn="l"/>
            <a:r>
              <a:rPr lang="it-IT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delle Fasi</a:t>
            </a:r>
            <a:endParaRPr lang="it-IT" sz="28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7296" y="404664"/>
            <a:ext cx="6552976" cy="765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it-IT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Preventivo e Commessa</a:t>
            </a:r>
            <a:endParaRPr lang="it-IT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539552" y="1196752"/>
            <a:ext cx="799288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La 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r>
              <a:rPr lang="it-IT" sz="2000" dirty="0" smtClean="0"/>
              <a:t> ha una sua </a:t>
            </a:r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anagrafica</a:t>
            </a:r>
            <a:r>
              <a:rPr lang="it-IT" sz="2000" dirty="0" smtClean="0"/>
              <a:t> che ne permette  una descrizione, ma soprattutto una sua </a:t>
            </a:r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disattivazione</a:t>
            </a:r>
            <a:r>
              <a:rPr lang="it-IT" sz="2000" dirty="0" smtClean="0"/>
              <a:t>, laddove non si voglia più utilizzarla e lasciarla comunque in archivio. </a:t>
            </a:r>
            <a:endParaRPr lang="it-I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667616"/>
            <a:ext cx="4758023" cy="2142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077072"/>
            <a:ext cx="720080" cy="533304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3" y="6132752"/>
            <a:ext cx="1339889" cy="401967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39" y="6245423"/>
            <a:ext cx="1555349" cy="4659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9199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3" y="6132752"/>
            <a:ext cx="1339889" cy="401967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72355"/>
            <a:ext cx="3600648" cy="621035"/>
          </a:xfrm>
        </p:spPr>
        <p:txBody>
          <a:bodyPr/>
          <a:lstStyle/>
          <a:p>
            <a:pPr algn="l"/>
            <a:r>
              <a:rPr lang="it-IT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delle Fasi</a:t>
            </a:r>
            <a:endParaRPr lang="it-IT" sz="28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67296" y="404664"/>
            <a:ext cx="6552976" cy="7650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it-IT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Preventivo e Commessa</a:t>
            </a:r>
            <a:endParaRPr lang="it-IT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539552" y="1169715"/>
            <a:ext cx="590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La 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delle Fasi</a:t>
            </a:r>
            <a:r>
              <a:rPr lang="it-IT" sz="2000" dirty="0" smtClean="0"/>
              <a:t> ha inizio nel 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Preventivo</a:t>
            </a:r>
            <a:r>
              <a:rPr lang="it-IT" sz="2000" dirty="0" smtClean="0"/>
              <a:t>. 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539552" y="1556792"/>
            <a:ext cx="80648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Nel 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Preventivo</a:t>
            </a:r>
            <a:r>
              <a:rPr lang="it-IT" sz="2000" dirty="0" smtClean="0"/>
              <a:t> </a:t>
            </a:r>
            <a:r>
              <a:rPr lang="it-IT" sz="2000" dirty="0"/>
              <a:t>s</a:t>
            </a:r>
            <a:r>
              <a:rPr lang="it-IT" sz="2000" dirty="0" smtClean="0"/>
              <a:t>i può </a:t>
            </a:r>
            <a:r>
              <a:rPr lang="it-IT" sz="2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legare</a:t>
            </a:r>
            <a:r>
              <a:rPr lang="it-IT" sz="2000" dirty="0" smtClean="0"/>
              <a:t> la 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riga</a:t>
            </a:r>
            <a:r>
              <a:rPr lang="it-IT" sz="2000" dirty="0" smtClean="0"/>
              <a:t> ad una qualunque delle 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Fasi attive</a:t>
            </a:r>
            <a:r>
              <a:rPr lang="it-IT" sz="2000" dirty="0" smtClean="0"/>
              <a:t> che sono presenti in anagrafica Fasi.</a:t>
            </a:r>
            <a:endParaRPr lang="it-IT" dirty="0"/>
          </a:p>
        </p:txBody>
      </p:sp>
      <p:sp>
        <p:nvSpPr>
          <p:cNvPr id="3" name="Ovale 2"/>
          <p:cNvSpPr/>
          <p:nvPr/>
        </p:nvSpPr>
        <p:spPr>
          <a:xfrm>
            <a:off x="1043608" y="2545222"/>
            <a:ext cx="1296144" cy="777521"/>
          </a:xfrm>
          <a:prstGeom prst="ellipse">
            <a:avLst/>
          </a:prstGeom>
          <a:solidFill>
            <a:srgbClr val="0099CC">
              <a:alpha val="41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Fasi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3419872" y="2602662"/>
            <a:ext cx="1872208" cy="662639"/>
          </a:xfrm>
          <a:prstGeom prst="roundRect">
            <a:avLst/>
          </a:prstGeom>
          <a:solidFill>
            <a:srgbClr val="0099CC">
              <a:alpha val="7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PREVENTIVO</a:t>
            </a:r>
          </a:p>
        </p:txBody>
      </p:sp>
      <p:cxnSp>
        <p:nvCxnSpPr>
          <p:cNvPr id="14" name="Connettore 2 13"/>
          <p:cNvCxnSpPr>
            <a:stCxn id="3" idx="6"/>
            <a:endCxn id="11" idx="1"/>
          </p:cNvCxnSpPr>
          <p:nvPr/>
        </p:nvCxnSpPr>
        <p:spPr>
          <a:xfrm flipV="1">
            <a:off x="2339752" y="2933982"/>
            <a:ext cx="1080120" cy="1"/>
          </a:xfrm>
          <a:prstGeom prst="curvedConnector3">
            <a:avLst>
              <a:gd name="adj1" fmla="val 50000"/>
            </a:avLst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asellaDiTesto 21"/>
          <p:cNvSpPr txBox="1"/>
          <p:nvPr/>
        </p:nvSpPr>
        <p:spPr>
          <a:xfrm>
            <a:off x="971600" y="3933056"/>
            <a:ext cx="472070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Quindi 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 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procede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000" dirty="0" smtClean="0"/>
              <a:t>con il riversamento della revisione definitiva del </a:t>
            </a:r>
            <a:r>
              <a:rPr lang="it-I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Preventivo</a:t>
            </a: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000" dirty="0" smtClean="0"/>
              <a:t>nella </a:t>
            </a:r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Commessa</a:t>
            </a:r>
            <a:r>
              <a:rPr lang="it-IT" sz="2000" dirty="0" smtClean="0"/>
              <a:t>. </a:t>
            </a:r>
          </a:p>
        </p:txBody>
      </p:sp>
      <p:sp>
        <p:nvSpPr>
          <p:cNvPr id="23" name="Rettangolo arrotondato 22"/>
          <p:cNvSpPr/>
          <p:nvPr/>
        </p:nvSpPr>
        <p:spPr>
          <a:xfrm>
            <a:off x="6166092" y="3998048"/>
            <a:ext cx="1872208" cy="662639"/>
          </a:xfrm>
          <a:prstGeom prst="roundRect">
            <a:avLst/>
          </a:prstGeom>
          <a:solidFill>
            <a:srgbClr val="FF9900">
              <a:alpha val="7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COMMESSA</a:t>
            </a:r>
          </a:p>
        </p:txBody>
      </p:sp>
      <p:cxnSp>
        <p:nvCxnSpPr>
          <p:cNvPr id="24" name="Connettore 2 23"/>
          <p:cNvCxnSpPr>
            <a:stCxn id="11" idx="3"/>
            <a:endCxn id="23" idx="0"/>
          </p:cNvCxnSpPr>
          <p:nvPr/>
        </p:nvCxnSpPr>
        <p:spPr>
          <a:xfrm>
            <a:off x="5292080" y="2933982"/>
            <a:ext cx="1810116" cy="1064066"/>
          </a:xfrm>
          <a:prstGeom prst="curvedConnector2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Documento 25"/>
          <p:cNvSpPr/>
          <p:nvPr/>
        </p:nvSpPr>
        <p:spPr>
          <a:xfrm>
            <a:off x="2651212" y="3056167"/>
            <a:ext cx="457200" cy="418268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Documento 28"/>
          <p:cNvSpPr/>
          <p:nvPr/>
        </p:nvSpPr>
        <p:spPr>
          <a:xfrm>
            <a:off x="6779096" y="2888552"/>
            <a:ext cx="457200" cy="418268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2465452" y="5173523"/>
            <a:ext cx="5891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 smtClean="0"/>
              <a:t>Il riversamento del 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Preventivo</a:t>
            </a:r>
            <a:r>
              <a:rPr lang="it-IT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600" dirty="0" smtClean="0"/>
              <a:t>nella </a:t>
            </a:r>
            <a:r>
              <a:rPr lang="it-IT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Commessa</a:t>
            </a:r>
            <a:r>
              <a:rPr lang="it-IT" sz="1600" dirty="0"/>
              <a:t> </a:t>
            </a:r>
            <a:r>
              <a:rPr lang="it-IT" sz="1600" dirty="0" smtClean="0"/>
              <a:t>è operazione che avviene attraverso il 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ricercatore</a:t>
            </a:r>
            <a:r>
              <a:rPr lang="it-IT" sz="1600" dirty="0" smtClean="0"/>
              <a:t> cui si demanda anche la gestione della Fase da 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riga</a:t>
            </a:r>
            <a:r>
              <a:rPr lang="it-IT" sz="1600" dirty="0" smtClean="0"/>
              <a:t> di 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Preventivo</a:t>
            </a:r>
            <a:r>
              <a:rPr lang="it-IT" sz="1600" dirty="0" smtClean="0"/>
              <a:t> a </a:t>
            </a:r>
            <a:r>
              <a:rPr lang="it-IT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Commessa</a:t>
            </a:r>
            <a:r>
              <a:rPr lang="it-IT" sz="1600" dirty="0" smtClean="0"/>
              <a:t>.</a:t>
            </a:r>
          </a:p>
        </p:txBody>
      </p:sp>
      <p:pic>
        <p:nvPicPr>
          <p:cNvPr id="16" name="Immagin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39" y="6245423"/>
            <a:ext cx="1555349" cy="4659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762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5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25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3" grpId="0" animBg="1"/>
      <p:bldP spid="11" grpId="0" animBg="1"/>
      <p:bldP spid="22" grpId="0"/>
      <p:bldP spid="23" grpId="0" animBg="1"/>
      <p:bldP spid="26" grpId="0" animBg="1"/>
      <p:bldP spid="29" grpId="0" animBg="1"/>
      <p:bldP spid="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magin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3" y="6132752"/>
            <a:ext cx="1339889" cy="401967"/>
          </a:xfrm>
          <a:prstGeom prst="rect">
            <a:avLst/>
          </a:prstGeom>
        </p:spPr>
      </p:pic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72355"/>
            <a:ext cx="3600648" cy="621035"/>
          </a:xfrm>
        </p:spPr>
        <p:txBody>
          <a:bodyPr/>
          <a:lstStyle/>
          <a:p>
            <a:pPr algn="l"/>
            <a:r>
              <a:rPr lang="it-IT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delle Fasi</a:t>
            </a:r>
            <a:endParaRPr lang="it-IT" sz="28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11034" y="484421"/>
            <a:ext cx="8260268" cy="458233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it-I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degli Approvvigionamenti</a:t>
            </a:r>
            <a:endParaRPr lang="it-I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568186" y="1169069"/>
            <a:ext cx="1524088" cy="442755"/>
          </a:xfrm>
          <a:prstGeom prst="roundRect">
            <a:avLst/>
          </a:prstGeom>
          <a:solidFill>
            <a:srgbClr val="0099CC">
              <a:alpha val="7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PREVENTIVO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2481838" y="1169069"/>
            <a:ext cx="1524088" cy="442755"/>
          </a:xfrm>
          <a:prstGeom prst="roundRect">
            <a:avLst/>
          </a:prstGeom>
          <a:solidFill>
            <a:srgbClr val="FF9900">
              <a:alpha val="7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COMMESSA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Piastra 1"/>
          <p:cNvSpPr/>
          <p:nvPr/>
        </p:nvSpPr>
        <p:spPr>
          <a:xfrm>
            <a:off x="2293757" y="2402248"/>
            <a:ext cx="1900251" cy="619932"/>
          </a:xfrm>
          <a:prstGeom prst="plaque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Batch</a:t>
            </a:r>
          </a:p>
          <a:p>
            <a:pPr algn="ctr"/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Generazione RdA</a:t>
            </a:r>
          </a:p>
        </p:txBody>
      </p:sp>
      <p:cxnSp>
        <p:nvCxnSpPr>
          <p:cNvPr id="18" name="Connettore 2 13"/>
          <p:cNvCxnSpPr>
            <a:stCxn id="15" idx="2"/>
            <a:endCxn id="2" idx="1"/>
          </p:cNvCxnSpPr>
          <p:nvPr/>
        </p:nvCxnSpPr>
        <p:spPr>
          <a:xfrm rot="16200000" flipH="1">
            <a:off x="1261798" y="1680255"/>
            <a:ext cx="1100390" cy="963527"/>
          </a:xfrm>
          <a:prstGeom prst="curvedConnector2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13"/>
          <p:cNvCxnSpPr>
            <a:stCxn id="16" idx="2"/>
            <a:endCxn id="2" idx="0"/>
          </p:cNvCxnSpPr>
          <p:nvPr/>
        </p:nvCxnSpPr>
        <p:spPr>
          <a:xfrm rot="16200000" flipH="1">
            <a:off x="2848670" y="2007035"/>
            <a:ext cx="790424" cy="1"/>
          </a:xfrm>
          <a:prstGeom prst="curvedConnector3">
            <a:avLst>
              <a:gd name="adj1" fmla="val 50000"/>
            </a:avLst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Documento 29"/>
          <p:cNvSpPr/>
          <p:nvPr/>
        </p:nvSpPr>
        <p:spPr>
          <a:xfrm>
            <a:off x="3336953" y="1780889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Documento 30"/>
          <p:cNvSpPr/>
          <p:nvPr/>
        </p:nvSpPr>
        <p:spPr>
          <a:xfrm>
            <a:off x="803287" y="2162018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Rettangolo arrotondato 42"/>
          <p:cNvSpPr/>
          <p:nvPr/>
        </p:nvSpPr>
        <p:spPr>
          <a:xfrm>
            <a:off x="2769738" y="4107819"/>
            <a:ext cx="945491" cy="442755"/>
          </a:xfrm>
          <a:prstGeom prst="roundRect">
            <a:avLst/>
          </a:prstGeom>
          <a:solidFill>
            <a:srgbClr val="0C788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RdA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4" name="Connettore 2 13"/>
          <p:cNvCxnSpPr>
            <a:stCxn id="2" idx="2"/>
            <a:endCxn id="43" idx="0"/>
          </p:cNvCxnSpPr>
          <p:nvPr/>
        </p:nvCxnSpPr>
        <p:spPr>
          <a:xfrm flipH="1">
            <a:off x="3242484" y="3022180"/>
            <a:ext cx="1399" cy="1085639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Documento 46"/>
          <p:cNvSpPr/>
          <p:nvPr/>
        </p:nvSpPr>
        <p:spPr>
          <a:xfrm>
            <a:off x="3336953" y="3297144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0395" y="1197497"/>
            <a:ext cx="3680599" cy="3100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" name="Freccia a destra con strisce 50"/>
          <p:cNvSpPr/>
          <p:nvPr/>
        </p:nvSpPr>
        <p:spPr>
          <a:xfrm>
            <a:off x="4251086" y="2470409"/>
            <a:ext cx="580163" cy="488207"/>
          </a:xfrm>
          <a:prstGeom prst="stripedRightArrow">
            <a:avLst/>
          </a:prstGeom>
          <a:solidFill>
            <a:schemeClr val="accent1">
              <a:lumMod val="25000"/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Rettangolo 51"/>
          <p:cNvSpPr/>
          <p:nvPr/>
        </p:nvSpPr>
        <p:spPr>
          <a:xfrm>
            <a:off x="480450" y="993983"/>
            <a:ext cx="8090115" cy="5138770"/>
          </a:xfrm>
          <a:prstGeom prst="rect">
            <a:avLst/>
          </a:prstGeom>
          <a:solidFill>
            <a:schemeClr val="bg1">
              <a:alpha val="9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9253" y="1266719"/>
            <a:ext cx="5191932" cy="3150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334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53" name="CasellaDiTesto 52"/>
          <p:cNvSpPr txBox="1"/>
          <p:nvPr/>
        </p:nvSpPr>
        <p:spPr>
          <a:xfrm>
            <a:off x="560437" y="891415"/>
            <a:ext cx="3300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Richiesta di Acquisto</a:t>
            </a:r>
            <a:endParaRPr lang="it-IT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4" name="Immagine 5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941" y="2157321"/>
            <a:ext cx="2088091" cy="20672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8" name="CasellaDiTesto 57"/>
          <p:cNvSpPr txBox="1"/>
          <p:nvPr/>
        </p:nvSpPr>
        <p:spPr>
          <a:xfrm>
            <a:off x="749470" y="1911448"/>
            <a:ext cx="2159566" cy="369332"/>
          </a:xfrm>
          <a:prstGeom prst="rect">
            <a:avLst/>
          </a:prstGeom>
          <a:solidFill>
            <a:schemeClr val="bg1">
              <a:alpha val="66000"/>
            </a:schemeClr>
          </a:solidFill>
        </p:spPr>
        <p:txBody>
          <a:bodyPr wrap="none" rtlCol="0">
            <a:spAutoFit/>
          </a:bodyPr>
          <a:lstStyle/>
          <a:p>
            <a:r>
              <a:rPr lang="it-IT" b="1" dirty="0" err="1" smtClean="0">
                <a:solidFill>
                  <a:srgbClr val="EF7B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HotLink</a:t>
            </a:r>
            <a:r>
              <a:rPr lang="it-IT" b="1" dirty="0" smtClean="0">
                <a:solidFill>
                  <a:srgbClr val="EF7B1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delle Fasi</a:t>
            </a:r>
            <a:endParaRPr lang="it-IT" b="1" dirty="0">
              <a:solidFill>
                <a:srgbClr val="EF7B1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CasellaDiTesto 58"/>
          <p:cNvSpPr txBox="1"/>
          <p:nvPr/>
        </p:nvSpPr>
        <p:spPr>
          <a:xfrm>
            <a:off x="406742" y="4244448"/>
            <a:ext cx="4529764" cy="307777"/>
          </a:xfrm>
          <a:prstGeom prst="rect">
            <a:avLst/>
          </a:prstGeom>
          <a:solidFill>
            <a:srgbClr val="FF9900">
              <a:alpha val="66000"/>
            </a:srgbClr>
          </a:solidFill>
        </p:spPr>
        <p:txBody>
          <a:bodyPr wrap="square" rtlCol="0">
            <a:spAutoFit/>
          </a:bodyPr>
          <a:lstStyle/>
          <a:p>
            <a:pPr algn="r"/>
            <a:r>
              <a:rPr lang="it-IT" sz="1200" b="1" dirty="0" smtClean="0"/>
              <a:t>L’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Hotlink</a:t>
            </a:r>
            <a:r>
              <a:rPr lang="it-IT" sz="1400" b="1" dirty="0" smtClean="0"/>
              <a:t> </a:t>
            </a:r>
            <a:r>
              <a:rPr lang="it-IT" sz="1200" b="1" dirty="0" smtClean="0"/>
              <a:t>delle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Fasi</a:t>
            </a:r>
            <a:r>
              <a:rPr lang="it-IT" sz="1400" b="1" dirty="0" smtClean="0"/>
              <a:t> </a:t>
            </a:r>
            <a:r>
              <a:rPr lang="it-IT" sz="1200" b="1" dirty="0" smtClean="0"/>
              <a:t>ha un comportamento ben preciso :</a:t>
            </a:r>
            <a:endParaRPr lang="it-IT" sz="1100" b="1" dirty="0"/>
          </a:p>
        </p:txBody>
      </p:sp>
      <p:sp>
        <p:nvSpPr>
          <p:cNvPr id="60" name="CasellaDiTesto 59"/>
          <p:cNvSpPr txBox="1"/>
          <p:nvPr/>
        </p:nvSpPr>
        <p:spPr>
          <a:xfrm>
            <a:off x="576106" y="4544079"/>
            <a:ext cx="7732747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it-IT" sz="1400" dirty="0" smtClean="0"/>
              <a:t>Se il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 origine</a:t>
            </a:r>
            <a:r>
              <a:rPr lang="it-IT" sz="1400" dirty="0" smtClean="0"/>
              <a:t> è stato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specificato</a:t>
            </a:r>
            <a:r>
              <a:rPr lang="it-IT" sz="1400" dirty="0" smtClean="0"/>
              <a:t>, allora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lavora</a:t>
            </a:r>
            <a:r>
              <a:rPr lang="it-IT" sz="1400" dirty="0" smtClean="0"/>
              <a:t> nelle </a:t>
            </a:r>
            <a:r>
              <a:rPr lang="it-IT" sz="1400" i="1" dirty="0" smtClean="0"/>
              <a:t>sole</a:t>
            </a:r>
            <a:r>
              <a:rPr lang="it-IT" sz="1400" dirty="0" smtClean="0"/>
              <a:t>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Fasi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400" dirty="0" smtClean="0"/>
              <a:t>presenti nelle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righe</a:t>
            </a:r>
            <a:r>
              <a:rPr lang="it-IT" sz="1400" dirty="0" smtClean="0"/>
              <a:t> o all’interno delle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righe distinta</a:t>
            </a:r>
            <a:r>
              <a:rPr lang="it-IT" sz="1400" dirty="0" smtClean="0"/>
              <a:t> presenti.</a:t>
            </a:r>
          </a:p>
          <a:p>
            <a:pPr marL="171450" indent="-1714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it-IT" sz="1400" dirty="0" smtClean="0"/>
              <a:t>Se il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 origine</a:t>
            </a:r>
            <a:r>
              <a:rPr lang="it-IT" sz="1400" dirty="0" smtClean="0"/>
              <a:t>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400" dirty="0" smtClean="0"/>
              <a:t>è stato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specificato</a:t>
            </a:r>
            <a:r>
              <a:rPr lang="it-IT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1400" dirty="0" smtClean="0"/>
              <a:t>estrae </a:t>
            </a:r>
            <a:r>
              <a:rPr lang="it-IT" sz="1400" b="1" dirty="0" smtClean="0"/>
              <a:t>tutte le Fasi attive </a:t>
            </a:r>
            <a:r>
              <a:rPr lang="it-IT" sz="1400" dirty="0" smtClean="0"/>
              <a:t>in anagrafica fase.</a:t>
            </a:r>
          </a:p>
          <a:p>
            <a:pPr marL="171450" indent="-171450" algn="just">
              <a:spcAft>
                <a:spcPts val="600"/>
              </a:spcAft>
              <a:buFont typeface="Arial" pitchFamily="34" charset="0"/>
              <a:buChar char="•"/>
            </a:pPr>
            <a:r>
              <a:rPr lang="it-IT" sz="1400" dirty="0" smtClean="0"/>
              <a:t>Anche se il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 origine</a:t>
            </a:r>
            <a:r>
              <a:rPr lang="it-IT" sz="1400" dirty="0" smtClean="0"/>
              <a:t> è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specificato</a:t>
            </a:r>
            <a:r>
              <a:rPr lang="it-IT" sz="1400" dirty="0" smtClean="0"/>
              <a:t>, l’utente può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forzare il comportamento</a:t>
            </a:r>
            <a:r>
              <a:rPr lang="it-IT" sz="1400" dirty="0" smtClean="0"/>
              <a:t> di filtro e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lavorare con tutte le Fasi attive</a:t>
            </a:r>
            <a:r>
              <a:rPr lang="it-IT" sz="1400" dirty="0" smtClean="0"/>
              <a:t> in anagrafica fase.</a:t>
            </a:r>
            <a:endParaRPr lang="it-IT" sz="1200" dirty="0"/>
          </a:p>
        </p:txBody>
      </p:sp>
      <p:pic>
        <p:nvPicPr>
          <p:cNvPr id="24" name="Immagine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39" y="6245423"/>
            <a:ext cx="1555349" cy="4659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0666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75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0" grpId="0" animBg="1"/>
      <p:bldP spid="31" grpId="0" animBg="1"/>
      <p:bldP spid="43" grpId="0" animBg="1"/>
      <p:bldP spid="47" grpId="0" animBg="1"/>
      <p:bldP spid="51" grpId="0" animBg="1"/>
      <p:bldP spid="52" grpId="0" animBg="1"/>
      <p:bldP spid="53" grpId="0"/>
      <p:bldP spid="58" grpId="0" animBg="1"/>
      <p:bldP spid="59" grpId="0" animBg="1"/>
      <p:bldP spid="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Immagine 4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3" y="6132752"/>
            <a:ext cx="1339889" cy="401967"/>
          </a:xfrm>
          <a:prstGeom prst="rect">
            <a:avLst/>
          </a:prstGeom>
        </p:spPr>
      </p:pic>
      <p:cxnSp>
        <p:nvCxnSpPr>
          <p:cNvPr id="45" name="Connettore 2 13"/>
          <p:cNvCxnSpPr>
            <a:stCxn id="32" idx="0"/>
            <a:endCxn id="43" idx="1"/>
          </p:cNvCxnSpPr>
          <p:nvPr/>
        </p:nvCxnSpPr>
        <p:spPr>
          <a:xfrm rot="5400000" flipH="1" flipV="1">
            <a:off x="1752925" y="4374007"/>
            <a:ext cx="705169" cy="1328458"/>
          </a:xfrm>
          <a:prstGeom prst="curvedConnector2">
            <a:avLst/>
          </a:prstGeom>
          <a:ln w="444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Connettore 2 13"/>
          <p:cNvCxnSpPr/>
          <p:nvPr/>
        </p:nvCxnSpPr>
        <p:spPr>
          <a:xfrm flipH="1">
            <a:off x="7178306" y="4027616"/>
            <a:ext cx="406" cy="501496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Connettore 2 13"/>
          <p:cNvCxnSpPr>
            <a:stCxn id="86" idx="0"/>
            <a:endCxn id="102" idx="2"/>
          </p:cNvCxnSpPr>
          <p:nvPr/>
        </p:nvCxnSpPr>
        <p:spPr>
          <a:xfrm flipV="1">
            <a:off x="6877183" y="4962336"/>
            <a:ext cx="0" cy="546173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72355"/>
            <a:ext cx="3600648" cy="621035"/>
          </a:xfrm>
        </p:spPr>
        <p:txBody>
          <a:bodyPr/>
          <a:lstStyle/>
          <a:p>
            <a:pPr algn="l"/>
            <a:r>
              <a:rPr lang="it-IT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delle Fasi</a:t>
            </a:r>
            <a:endParaRPr lang="it-IT" sz="28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11034" y="484421"/>
            <a:ext cx="8260268" cy="458233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it-I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degli Approvvigionamenti</a:t>
            </a:r>
            <a:endParaRPr lang="it-I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Piastra 1"/>
          <p:cNvSpPr/>
          <p:nvPr/>
        </p:nvSpPr>
        <p:spPr>
          <a:xfrm>
            <a:off x="2293757" y="2402248"/>
            <a:ext cx="1900251" cy="619932"/>
          </a:xfrm>
          <a:prstGeom prst="plaque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Batch</a:t>
            </a:r>
          </a:p>
          <a:p>
            <a:pPr algn="ctr"/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Generazione RdA</a:t>
            </a:r>
          </a:p>
        </p:txBody>
      </p:sp>
      <p:cxnSp>
        <p:nvCxnSpPr>
          <p:cNvPr id="18" name="Connettore 2 13"/>
          <p:cNvCxnSpPr>
            <a:stCxn id="15" idx="2"/>
            <a:endCxn id="2" idx="1"/>
          </p:cNvCxnSpPr>
          <p:nvPr/>
        </p:nvCxnSpPr>
        <p:spPr>
          <a:xfrm rot="16200000" flipH="1">
            <a:off x="1261798" y="1680255"/>
            <a:ext cx="1100390" cy="963527"/>
          </a:xfrm>
          <a:prstGeom prst="curvedConnector2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ttore 2 13"/>
          <p:cNvCxnSpPr>
            <a:stCxn id="16" idx="2"/>
            <a:endCxn id="2" idx="0"/>
          </p:cNvCxnSpPr>
          <p:nvPr/>
        </p:nvCxnSpPr>
        <p:spPr>
          <a:xfrm rot="16200000" flipH="1">
            <a:off x="2848670" y="2007035"/>
            <a:ext cx="790424" cy="1"/>
          </a:xfrm>
          <a:prstGeom prst="curvedConnector3">
            <a:avLst>
              <a:gd name="adj1" fmla="val 50000"/>
            </a:avLst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Documento 29"/>
          <p:cNvSpPr/>
          <p:nvPr/>
        </p:nvSpPr>
        <p:spPr>
          <a:xfrm>
            <a:off x="3336953" y="1780889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Documento 30"/>
          <p:cNvSpPr/>
          <p:nvPr/>
        </p:nvSpPr>
        <p:spPr>
          <a:xfrm>
            <a:off x="803287" y="2162018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4" name="Connettore 2 13"/>
          <p:cNvCxnSpPr>
            <a:stCxn id="2" idx="2"/>
            <a:endCxn id="43" idx="0"/>
          </p:cNvCxnSpPr>
          <p:nvPr/>
        </p:nvCxnSpPr>
        <p:spPr>
          <a:xfrm flipH="1">
            <a:off x="3242484" y="3022180"/>
            <a:ext cx="1399" cy="1442093"/>
          </a:xfrm>
          <a:prstGeom prst="straightConnector1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Documento 46"/>
          <p:cNvSpPr/>
          <p:nvPr/>
        </p:nvSpPr>
        <p:spPr>
          <a:xfrm>
            <a:off x="2506267" y="3604528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Piastra 31"/>
          <p:cNvSpPr/>
          <p:nvPr/>
        </p:nvSpPr>
        <p:spPr>
          <a:xfrm>
            <a:off x="1009889" y="5390820"/>
            <a:ext cx="862781" cy="506267"/>
          </a:xfrm>
          <a:prstGeom prst="plaque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BQP</a:t>
            </a:r>
          </a:p>
        </p:txBody>
      </p:sp>
      <p:cxnSp>
        <p:nvCxnSpPr>
          <p:cNvPr id="34" name="Connettore 2 13"/>
          <p:cNvCxnSpPr>
            <a:stCxn id="43" idx="2"/>
            <a:endCxn id="32" idx="3"/>
          </p:cNvCxnSpPr>
          <p:nvPr/>
        </p:nvCxnSpPr>
        <p:spPr>
          <a:xfrm rot="5400000">
            <a:off x="2189114" y="4590584"/>
            <a:ext cx="736926" cy="1369814"/>
          </a:xfrm>
          <a:prstGeom prst="curvedConnector2">
            <a:avLst/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Documento 41"/>
          <p:cNvSpPr/>
          <p:nvPr/>
        </p:nvSpPr>
        <p:spPr>
          <a:xfrm>
            <a:off x="2979011" y="5489757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Documento 54"/>
          <p:cNvSpPr/>
          <p:nvPr/>
        </p:nvSpPr>
        <p:spPr>
          <a:xfrm>
            <a:off x="1168749" y="4625105"/>
            <a:ext cx="526943" cy="330624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Piastra 68"/>
          <p:cNvSpPr/>
          <p:nvPr/>
        </p:nvSpPr>
        <p:spPr>
          <a:xfrm>
            <a:off x="6088259" y="1056094"/>
            <a:ext cx="2164588" cy="815072"/>
          </a:xfrm>
          <a:prstGeom prst="plaque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Batch</a:t>
            </a:r>
          </a:p>
          <a:p>
            <a:pPr algn="ctr"/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Generazione Offerta a Fornitore</a:t>
            </a:r>
          </a:p>
        </p:txBody>
      </p:sp>
      <p:cxnSp>
        <p:nvCxnSpPr>
          <p:cNvPr id="70" name="Connettore 2 13"/>
          <p:cNvCxnSpPr>
            <a:stCxn id="43" idx="3"/>
            <a:endCxn id="69" idx="1"/>
          </p:cNvCxnSpPr>
          <p:nvPr/>
        </p:nvCxnSpPr>
        <p:spPr>
          <a:xfrm flipV="1">
            <a:off x="3715229" y="1463630"/>
            <a:ext cx="2373030" cy="3222021"/>
          </a:xfrm>
          <a:prstGeom prst="curvedConnector3">
            <a:avLst>
              <a:gd name="adj1" fmla="val 50000"/>
            </a:avLst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Documento 72"/>
          <p:cNvSpPr/>
          <p:nvPr/>
        </p:nvSpPr>
        <p:spPr>
          <a:xfrm>
            <a:off x="5021070" y="2751469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7" name="Connettore 2 13"/>
          <p:cNvCxnSpPr>
            <a:stCxn id="69" idx="2"/>
            <a:endCxn id="76" idx="0"/>
          </p:cNvCxnSpPr>
          <p:nvPr/>
        </p:nvCxnSpPr>
        <p:spPr>
          <a:xfrm rot="16200000" flipH="1">
            <a:off x="6746760" y="2294958"/>
            <a:ext cx="855335" cy="7749"/>
          </a:xfrm>
          <a:prstGeom prst="curvedConnector3">
            <a:avLst>
              <a:gd name="adj1" fmla="val 50000"/>
            </a:avLst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Documento 80"/>
          <p:cNvSpPr/>
          <p:nvPr/>
        </p:nvSpPr>
        <p:spPr>
          <a:xfrm>
            <a:off x="6514069" y="2144636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2" name="Connettore 2 13"/>
          <p:cNvCxnSpPr>
            <a:stCxn id="43" idx="3"/>
            <a:endCxn id="86" idx="1"/>
          </p:cNvCxnSpPr>
          <p:nvPr/>
        </p:nvCxnSpPr>
        <p:spPr>
          <a:xfrm>
            <a:off x="3715229" y="4685651"/>
            <a:ext cx="1569313" cy="1111961"/>
          </a:xfrm>
          <a:prstGeom prst="curvedConnector3">
            <a:avLst>
              <a:gd name="adj1" fmla="val 50000"/>
            </a:avLst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Documento 84"/>
          <p:cNvSpPr/>
          <p:nvPr/>
        </p:nvSpPr>
        <p:spPr>
          <a:xfrm>
            <a:off x="4144505" y="5723235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6" name="Piastra 85"/>
          <p:cNvSpPr/>
          <p:nvPr/>
        </p:nvSpPr>
        <p:spPr>
          <a:xfrm>
            <a:off x="5284542" y="5508509"/>
            <a:ext cx="3185282" cy="578205"/>
          </a:xfrm>
          <a:prstGeom prst="plaque">
            <a:avLst/>
          </a:prstGeom>
          <a:solidFill>
            <a:srgbClr val="0066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Batch</a:t>
            </a:r>
          </a:p>
          <a:p>
            <a:pPr algn="ctr"/>
            <a:r>
              <a:rPr lang="it-IT" sz="1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Generazione Ordine a Fornitore</a:t>
            </a:r>
          </a:p>
        </p:txBody>
      </p:sp>
      <p:sp>
        <p:nvSpPr>
          <p:cNvPr id="106" name="Documento 105"/>
          <p:cNvSpPr/>
          <p:nvPr/>
        </p:nvSpPr>
        <p:spPr>
          <a:xfrm>
            <a:off x="7041012" y="5132574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8" name="Rettangolo arrotondato 2077"/>
          <p:cNvSpPr/>
          <p:nvPr/>
        </p:nvSpPr>
        <p:spPr>
          <a:xfrm>
            <a:off x="5935447" y="3670752"/>
            <a:ext cx="2484897" cy="356864"/>
          </a:xfrm>
          <a:prstGeom prst="roundRect">
            <a:avLst/>
          </a:prstGeom>
          <a:pattFill prst="ltDnDiag">
            <a:fgClr>
              <a:srgbClr val="C0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b="1" dirty="0" smtClean="0">
                <a:solidFill>
                  <a:srgbClr val="C00000"/>
                </a:solidFill>
              </a:rPr>
              <a:t>Ricercatore Offerta</a:t>
            </a:r>
            <a:endParaRPr lang="it-IT" sz="2000" b="1" dirty="0" smtClean="0">
              <a:solidFill>
                <a:srgbClr val="C00000"/>
              </a:solidFill>
            </a:endParaRPr>
          </a:p>
        </p:txBody>
      </p:sp>
      <p:cxnSp>
        <p:nvCxnSpPr>
          <p:cNvPr id="108" name="Connettore 2 13"/>
          <p:cNvCxnSpPr>
            <a:stCxn id="76" idx="2"/>
            <a:endCxn id="2078" idx="0"/>
          </p:cNvCxnSpPr>
          <p:nvPr/>
        </p:nvCxnSpPr>
        <p:spPr>
          <a:xfrm flipH="1">
            <a:off x="7177896" y="3169256"/>
            <a:ext cx="406" cy="501496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Documento 110"/>
          <p:cNvSpPr/>
          <p:nvPr/>
        </p:nvSpPr>
        <p:spPr>
          <a:xfrm>
            <a:off x="6514068" y="3265808"/>
            <a:ext cx="526943" cy="308391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Documento 112"/>
          <p:cNvSpPr/>
          <p:nvPr/>
        </p:nvSpPr>
        <p:spPr>
          <a:xfrm>
            <a:off x="6454271" y="4152956"/>
            <a:ext cx="526943" cy="308391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5" name="Rettangolo 64"/>
          <p:cNvSpPr/>
          <p:nvPr/>
        </p:nvSpPr>
        <p:spPr>
          <a:xfrm>
            <a:off x="513587" y="1016216"/>
            <a:ext cx="8002377" cy="5116536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568186" y="1169069"/>
            <a:ext cx="1524088" cy="442755"/>
          </a:xfrm>
          <a:prstGeom prst="roundRect">
            <a:avLst/>
          </a:prstGeom>
          <a:solidFill>
            <a:srgbClr val="0099CC">
              <a:alpha val="7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PREVENTIVO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2481838" y="1169069"/>
            <a:ext cx="1524088" cy="442755"/>
          </a:xfrm>
          <a:prstGeom prst="roundRect">
            <a:avLst/>
          </a:prstGeom>
          <a:solidFill>
            <a:srgbClr val="FF9900">
              <a:alpha val="7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COMMESSA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4" name="Immagine 1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377" y="713537"/>
            <a:ext cx="2088091" cy="12540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5" name="Immagine 1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6331" y="745214"/>
            <a:ext cx="2088091" cy="12540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6" name="Immagine 1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917" y="4038496"/>
            <a:ext cx="2088091" cy="125407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6" name="Rettangolo arrotondato 75"/>
          <p:cNvSpPr/>
          <p:nvPr/>
        </p:nvSpPr>
        <p:spPr>
          <a:xfrm>
            <a:off x="6210011" y="2726501"/>
            <a:ext cx="1936581" cy="442755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Offerta a Fornitore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7" name="Immagine 1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8320" y="2176291"/>
            <a:ext cx="2421535" cy="145433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2" name="Rettangolo arrotondato 101"/>
          <p:cNvSpPr/>
          <p:nvPr/>
        </p:nvSpPr>
        <p:spPr>
          <a:xfrm>
            <a:off x="5908892" y="4519581"/>
            <a:ext cx="1936581" cy="442755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Ordine a Fornitore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8" name="Immagine 1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5871" y="4026310"/>
            <a:ext cx="2410069" cy="144744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3" name="Rettangolo arrotondato 42"/>
          <p:cNvSpPr/>
          <p:nvPr/>
        </p:nvSpPr>
        <p:spPr>
          <a:xfrm>
            <a:off x="2769738" y="4464273"/>
            <a:ext cx="945491" cy="442755"/>
          </a:xfrm>
          <a:prstGeom prst="roundRect">
            <a:avLst/>
          </a:prstGeom>
          <a:solidFill>
            <a:srgbClr val="0C788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RdA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9" name="Immagin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39" y="6245423"/>
            <a:ext cx="1555349" cy="4659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62330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00"/>
                            </p:stCondLst>
                            <p:childTnLst>
                              <p:par>
                                <p:cTn id="8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6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2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2" grpId="0" animBg="1"/>
      <p:bldP spid="55" grpId="0" animBg="1"/>
      <p:bldP spid="69" grpId="0" animBg="1"/>
      <p:bldP spid="73" grpId="0" animBg="1"/>
      <p:bldP spid="81" grpId="0" animBg="1"/>
      <p:bldP spid="85" grpId="0" animBg="1"/>
      <p:bldP spid="86" grpId="0" animBg="1"/>
      <p:bldP spid="106" grpId="0" animBg="1"/>
      <p:bldP spid="2078" grpId="0" animBg="1"/>
      <p:bldP spid="111" grpId="0" animBg="1"/>
      <p:bldP spid="113" grpId="0" animBg="1"/>
      <p:bldP spid="65" grpId="0" animBg="1"/>
      <p:bldP spid="76" grpId="0" animBg="1"/>
      <p:bldP spid="10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Immagine 4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3" y="6132752"/>
            <a:ext cx="1339889" cy="401967"/>
          </a:xfrm>
          <a:prstGeom prst="rect">
            <a:avLst/>
          </a:prstGeom>
        </p:spPr>
      </p:pic>
      <p:cxnSp>
        <p:nvCxnSpPr>
          <p:cNvPr id="112" name="Connettore 2 13"/>
          <p:cNvCxnSpPr/>
          <p:nvPr/>
        </p:nvCxnSpPr>
        <p:spPr>
          <a:xfrm flipH="1">
            <a:off x="2057618" y="2584438"/>
            <a:ext cx="406" cy="501496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72355"/>
            <a:ext cx="3600648" cy="621035"/>
          </a:xfrm>
        </p:spPr>
        <p:txBody>
          <a:bodyPr/>
          <a:lstStyle/>
          <a:p>
            <a:pPr algn="l"/>
            <a:r>
              <a:rPr lang="it-IT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delle Fasi</a:t>
            </a:r>
            <a:endParaRPr lang="it-IT" sz="28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11034" y="484421"/>
            <a:ext cx="8260268" cy="458233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it-I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Ciclo degli Approvvigionamenti</a:t>
            </a:r>
            <a:endParaRPr lang="it-I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7" name="Connettore 2 13"/>
          <p:cNvCxnSpPr>
            <a:stCxn id="46" idx="2"/>
            <a:endCxn id="48" idx="0"/>
          </p:cNvCxnSpPr>
          <p:nvPr/>
        </p:nvCxnSpPr>
        <p:spPr>
          <a:xfrm rot="5400000">
            <a:off x="1172261" y="4414451"/>
            <a:ext cx="1771527" cy="12700"/>
          </a:xfrm>
          <a:prstGeom prst="curvedConnector3">
            <a:avLst>
              <a:gd name="adj1" fmla="val 50000"/>
            </a:avLst>
          </a:prstGeom>
          <a:ln w="444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Documento 80"/>
          <p:cNvSpPr/>
          <p:nvPr/>
        </p:nvSpPr>
        <p:spPr>
          <a:xfrm>
            <a:off x="1333583" y="4552935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78" name="Rettangolo arrotondato 2077"/>
          <p:cNvSpPr/>
          <p:nvPr/>
        </p:nvSpPr>
        <p:spPr>
          <a:xfrm>
            <a:off x="814759" y="2227574"/>
            <a:ext cx="2484897" cy="356864"/>
          </a:xfrm>
          <a:prstGeom prst="roundRect">
            <a:avLst/>
          </a:prstGeom>
          <a:pattFill prst="ltDnDiag">
            <a:fgClr>
              <a:srgbClr val="C0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b="1" dirty="0" smtClean="0">
                <a:solidFill>
                  <a:srgbClr val="C00000"/>
                </a:solidFill>
              </a:rPr>
              <a:t>Ricercatore Ordine</a:t>
            </a:r>
            <a:endParaRPr lang="it-IT" sz="2000" b="1" dirty="0" smtClean="0">
              <a:solidFill>
                <a:srgbClr val="C00000"/>
              </a:solidFill>
            </a:endParaRPr>
          </a:p>
        </p:txBody>
      </p:sp>
      <p:cxnSp>
        <p:nvCxnSpPr>
          <p:cNvPr id="108" name="Connettore 2 13"/>
          <p:cNvCxnSpPr>
            <a:stCxn id="102" idx="2"/>
            <a:endCxn id="2078" idx="0"/>
          </p:cNvCxnSpPr>
          <p:nvPr/>
        </p:nvCxnSpPr>
        <p:spPr>
          <a:xfrm>
            <a:off x="1700755" y="1572306"/>
            <a:ext cx="356453" cy="655268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Documento 110"/>
          <p:cNvSpPr/>
          <p:nvPr/>
        </p:nvSpPr>
        <p:spPr>
          <a:xfrm>
            <a:off x="1150564" y="1783154"/>
            <a:ext cx="526943" cy="308391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3" name="Documento 112"/>
          <p:cNvSpPr/>
          <p:nvPr/>
        </p:nvSpPr>
        <p:spPr>
          <a:xfrm>
            <a:off x="1333583" y="2709778"/>
            <a:ext cx="526943" cy="308391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3" name="Connettore 2 13"/>
          <p:cNvCxnSpPr>
            <a:stCxn id="54" idx="0"/>
            <a:endCxn id="66" idx="1"/>
          </p:cNvCxnSpPr>
          <p:nvPr/>
        </p:nvCxnSpPr>
        <p:spPr>
          <a:xfrm rot="5400000" flipH="1" flipV="1">
            <a:off x="5262347" y="1298336"/>
            <a:ext cx="880453" cy="1396455"/>
          </a:xfrm>
          <a:prstGeom prst="curvedConnector2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ttangolo arrotondato 53"/>
          <p:cNvSpPr/>
          <p:nvPr/>
        </p:nvSpPr>
        <p:spPr>
          <a:xfrm>
            <a:off x="4024055" y="2436789"/>
            <a:ext cx="1960581" cy="356864"/>
          </a:xfrm>
          <a:prstGeom prst="roundRect">
            <a:avLst/>
          </a:prstGeom>
          <a:pattFill prst="ltDnDiag">
            <a:fgClr>
              <a:srgbClr val="C0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b="1" dirty="0" smtClean="0">
                <a:solidFill>
                  <a:srgbClr val="C00000"/>
                </a:solidFill>
              </a:rPr>
              <a:t>Ricercatore </a:t>
            </a:r>
            <a:r>
              <a:rPr lang="it-IT" sz="1600" b="1" dirty="0" err="1" smtClean="0">
                <a:solidFill>
                  <a:srgbClr val="C00000"/>
                </a:solidFill>
              </a:rPr>
              <a:t>BdC</a:t>
            </a:r>
            <a:endParaRPr lang="it-IT" sz="2000" b="1" dirty="0" smtClean="0">
              <a:solidFill>
                <a:srgbClr val="C00000"/>
              </a:solidFill>
            </a:endParaRPr>
          </a:p>
        </p:txBody>
      </p:sp>
      <p:cxnSp>
        <p:nvCxnSpPr>
          <p:cNvPr id="56" name="Connettore 2 13"/>
          <p:cNvCxnSpPr>
            <a:stCxn id="46" idx="3"/>
            <a:endCxn id="54" idx="1"/>
          </p:cNvCxnSpPr>
          <p:nvPr/>
        </p:nvCxnSpPr>
        <p:spPr>
          <a:xfrm flipV="1">
            <a:off x="3026314" y="2615221"/>
            <a:ext cx="997741" cy="692090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Documento 60"/>
          <p:cNvSpPr/>
          <p:nvPr/>
        </p:nvSpPr>
        <p:spPr>
          <a:xfrm>
            <a:off x="3760583" y="2930915"/>
            <a:ext cx="526943" cy="308391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2" name="Documento 61"/>
          <p:cNvSpPr/>
          <p:nvPr/>
        </p:nvSpPr>
        <p:spPr>
          <a:xfrm>
            <a:off x="5365477" y="1951633"/>
            <a:ext cx="526943" cy="308391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8" name="Connettore 2 13"/>
          <p:cNvCxnSpPr>
            <a:stCxn id="79" idx="3"/>
            <a:endCxn id="66" idx="1"/>
          </p:cNvCxnSpPr>
          <p:nvPr/>
        </p:nvCxnSpPr>
        <p:spPr>
          <a:xfrm flipV="1">
            <a:off x="5318174" y="1556336"/>
            <a:ext cx="1082627" cy="78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Rettangolo arrotondato 78"/>
          <p:cNvSpPr/>
          <p:nvPr/>
        </p:nvSpPr>
        <p:spPr>
          <a:xfrm>
            <a:off x="3615609" y="1316018"/>
            <a:ext cx="1702565" cy="482204"/>
          </a:xfrm>
          <a:prstGeom prst="roundRect">
            <a:avLst/>
          </a:prstGeom>
          <a:pattFill prst="ltDnDiag">
            <a:fgClr>
              <a:srgbClr val="C0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b="1" dirty="0" smtClean="0">
                <a:solidFill>
                  <a:srgbClr val="C00000"/>
                </a:solidFill>
              </a:rPr>
              <a:t>Ricercatore Ordine</a:t>
            </a:r>
            <a:endParaRPr lang="it-IT" sz="2000" b="1" dirty="0" smtClean="0">
              <a:solidFill>
                <a:srgbClr val="C00000"/>
              </a:solidFill>
            </a:endParaRPr>
          </a:p>
        </p:txBody>
      </p:sp>
      <p:cxnSp>
        <p:nvCxnSpPr>
          <p:cNvPr id="80" name="Connettore 2 13"/>
          <p:cNvCxnSpPr>
            <a:stCxn id="102" idx="3"/>
            <a:endCxn id="79" idx="1"/>
          </p:cNvCxnSpPr>
          <p:nvPr/>
        </p:nvCxnSpPr>
        <p:spPr>
          <a:xfrm>
            <a:off x="2669045" y="1350929"/>
            <a:ext cx="946564" cy="206191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Documento 82"/>
          <p:cNvSpPr/>
          <p:nvPr/>
        </p:nvSpPr>
        <p:spPr>
          <a:xfrm>
            <a:off x="2796444" y="1643242"/>
            <a:ext cx="526943" cy="308391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Documento 83"/>
          <p:cNvSpPr/>
          <p:nvPr/>
        </p:nvSpPr>
        <p:spPr>
          <a:xfrm>
            <a:off x="5457693" y="1077212"/>
            <a:ext cx="526943" cy="308391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7" name="Connettore 2 13"/>
          <p:cNvCxnSpPr>
            <a:stCxn id="98" idx="2"/>
            <a:endCxn id="109" idx="0"/>
          </p:cNvCxnSpPr>
          <p:nvPr/>
        </p:nvCxnSpPr>
        <p:spPr>
          <a:xfrm flipH="1">
            <a:off x="4962065" y="3808062"/>
            <a:ext cx="1" cy="1505380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Rettangolo arrotondato 97"/>
          <p:cNvSpPr/>
          <p:nvPr/>
        </p:nvSpPr>
        <p:spPr>
          <a:xfrm>
            <a:off x="4034001" y="3422854"/>
            <a:ext cx="1856129" cy="385208"/>
          </a:xfrm>
          <a:prstGeom prst="roundRect">
            <a:avLst/>
          </a:prstGeom>
          <a:pattFill prst="ltDnDiag">
            <a:fgClr>
              <a:srgbClr val="C0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b="1" dirty="0" smtClean="0">
                <a:solidFill>
                  <a:srgbClr val="C00000"/>
                </a:solidFill>
              </a:rPr>
              <a:t>Ricercatore </a:t>
            </a:r>
            <a:r>
              <a:rPr lang="it-IT" sz="1600" b="1" dirty="0" err="1" smtClean="0">
                <a:solidFill>
                  <a:srgbClr val="C00000"/>
                </a:solidFill>
              </a:rPr>
              <a:t>BdC</a:t>
            </a:r>
            <a:endParaRPr lang="it-IT" sz="2000" b="1" dirty="0" smtClean="0">
              <a:solidFill>
                <a:srgbClr val="C00000"/>
              </a:solidFill>
            </a:endParaRPr>
          </a:p>
        </p:txBody>
      </p:sp>
      <p:cxnSp>
        <p:nvCxnSpPr>
          <p:cNvPr id="99" name="Connettore 2 13"/>
          <p:cNvCxnSpPr>
            <a:stCxn id="46" idx="3"/>
            <a:endCxn id="98" idx="1"/>
          </p:cNvCxnSpPr>
          <p:nvPr/>
        </p:nvCxnSpPr>
        <p:spPr>
          <a:xfrm>
            <a:off x="3026314" y="3307311"/>
            <a:ext cx="1007687" cy="308147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Documento 99"/>
          <p:cNvSpPr/>
          <p:nvPr/>
        </p:nvSpPr>
        <p:spPr>
          <a:xfrm>
            <a:off x="3113479" y="3653867"/>
            <a:ext cx="526943" cy="308391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1" name="Documento 100"/>
          <p:cNvSpPr/>
          <p:nvPr/>
        </p:nvSpPr>
        <p:spPr>
          <a:xfrm>
            <a:off x="4254923" y="4258828"/>
            <a:ext cx="526943" cy="308391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19" name="Connettore 2 13"/>
          <p:cNvCxnSpPr>
            <a:stCxn id="120" idx="2"/>
            <a:endCxn id="109" idx="0"/>
          </p:cNvCxnSpPr>
          <p:nvPr/>
        </p:nvCxnSpPr>
        <p:spPr>
          <a:xfrm flipH="1">
            <a:off x="4962065" y="4626244"/>
            <a:ext cx="1208649" cy="687198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Rettangolo arrotondato 119"/>
          <p:cNvSpPr/>
          <p:nvPr/>
        </p:nvSpPr>
        <p:spPr>
          <a:xfrm>
            <a:off x="5365477" y="4080396"/>
            <a:ext cx="1610473" cy="545848"/>
          </a:xfrm>
          <a:prstGeom prst="roundRect">
            <a:avLst/>
          </a:prstGeom>
          <a:pattFill prst="ltDnDiag">
            <a:fgClr>
              <a:srgbClr val="C0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b="1" dirty="0" smtClean="0">
                <a:solidFill>
                  <a:srgbClr val="C00000"/>
                </a:solidFill>
              </a:rPr>
              <a:t>Ricercatore Fatt. </a:t>
            </a:r>
            <a:r>
              <a:rPr lang="it-IT" sz="1600" b="1" dirty="0" err="1" smtClean="0">
                <a:solidFill>
                  <a:srgbClr val="C00000"/>
                </a:solidFill>
              </a:rPr>
              <a:t>Acq</a:t>
            </a:r>
            <a:r>
              <a:rPr lang="it-IT" sz="1600" b="1" dirty="0" smtClean="0">
                <a:solidFill>
                  <a:srgbClr val="C00000"/>
                </a:solidFill>
              </a:rPr>
              <a:t>.</a:t>
            </a:r>
            <a:endParaRPr lang="it-IT" sz="2000" b="1" dirty="0" smtClean="0">
              <a:solidFill>
                <a:srgbClr val="C00000"/>
              </a:solidFill>
            </a:endParaRPr>
          </a:p>
        </p:txBody>
      </p:sp>
      <p:cxnSp>
        <p:nvCxnSpPr>
          <p:cNvPr id="121" name="Connettore 2 13"/>
          <p:cNvCxnSpPr>
            <a:stCxn id="66" idx="2"/>
            <a:endCxn id="120" idx="0"/>
          </p:cNvCxnSpPr>
          <p:nvPr/>
        </p:nvCxnSpPr>
        <p:spPr>
          <a:xfrm rot="5400000">
            <a:off x="5633306" y="2315122"/>
            <a:ext cx="2302683" cy="1227865"/>
          </a:xfrm>
          <a:prstGeom prst="curvedConnector3">
            <a:avLst>
              <a:gd name="adj1" fmla="val 31827"/>
            </a:avLst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Documento 121"/>
          <p:cNvSpPr/>
          <p:nvPr/>
        </p:nvSpPr>
        <p:spPr>
          <a:xfrm>
            <a:off x="6356597" y="2128399"/>
            <a:ext cx="526943" cy="308391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3" name="Documento 122"/>
          <p:cNvSpPr/>
          <p:nvPr/>
        </p:nvSpPr>
        <p:spPr>
          <a:xfrm>
            <a:off x="5984636" y="4861326"/>
            <a:ext cx="526943" cy="308391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48" name="Connettore 2 13"/>
          <p:cNvCxnSpPr>
            <a:stCxn id="149" idx="2"/>
            <a:endCxn id="164" idx="0"/>
          </p:cNvCxnSpPr>
          <p:nvPr/>
        </p:nvCxnSpPr>
        <p:spPr>
          <a:xfrm flipH="1">
            <a:off x="7394768" y="3753051"/>
            <a:ext cx="1948" cy="1785490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9" name="Rettangolo arrotondato 148"/>
          <p:cNvSpPr/>
          <p:nvPr/>
        </p:nvSpPr>
        <p:spPr>
          <a:xfrm>
            <a:off x="6660547" y="3073745"/>
            <a:ext cx="1472338" cy="679306"/>
          </a:xfrm>
          <a:prstGeom prst="roundRect">
            <a:avLst/>
          </a:prstGeom>
          <a:pattFill prst="ltDnDiag">
            <a:fgClr>
              <a:srgbClr val="C0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b="1" dirty="0" smtClean="0">
                <a:solidFill>
                  <a:srgbClr val="C00000"/>
                </a:solidFill>
              </a:rPr>
              <a:t>Ricercatore Fatt. </a:t>
            </a:r>
            <a:r>
              <a:rPr lang="it-IT" sz="1600" b="1" dirty="0" err="1" smtClean="0">
                <a:solidFill>
                  <a:srgbClr val="C00000"/>
                </a:solidFill>
              </a:rPr>
              <a:t>Acq</a:t>
            </a:r>
            <a:r>
              <a:rPr lang="it-IT" sz="1600" b="1" dirty="0" smtClean="0">
                <a:solidFill>
                  <a:srgbClr val="C00000"/>
                </a:solidFill>
              </a:rPr>
              <a:t>.</a:t>
            </a:r>
            <a:endParaRPr lang="it-IT" sz="2000" b="1" dirty="0" smtClean="0">
              <a:solidFill>
                <a:srgbClr val="C00000"/>
              </a:solidFill>
            </a:endParaRPr>
          </a:p>
        </p:txBody>
      </p:sp>
      <p:cxnSp>
        <p:nvCxnSpPr>
          <p:cNvPr id="150" name="Connettore 2 13"/>
          <p:cNvCxnSpPr>
            <a:stCxn id="66" idx="2"/>
            <a:endCxn id="149" idx="0"/>
          </p:cNvCxnSpPr>
          <p:nvPr/>
        </p:nvCxnSpPr>
        <p:spPr>
          <a:xfrm rot="5400000">
            <a:off x="6749632" y="2424798"/>
            <a:ext cx="1296032" cy="1863"/>
          </a:xfrm>
          <a:prstGeom prst="curvedConnector3">
            <a:avLst>
              <a:gd name="adj1" fmla="val 50000"/>
            </a:avLst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1" name="Documento 150"/>
          <p:cNvSpPr/>
          <p:nvPr/>
        </p:nvSpPr>
        <p:spPr>
          <a:xfrm>
            <a:off x="7502893" y="2276046"/>
            <a:ext cx="526943" cy="308391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2" name="Documento 151"/>
          <p:cNvSpPr/>
          <p:nvPr/>
        </p:nvSpPr>
        <p:spPr>
          <a:xfrm>
            <a:off x="7502892" y="4306696"/>
            <a:ext cx="526943" cy="308391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9" name="Rettangolo 168"/>
          <p:cNvSpPr/>
          <p:nvPr/>
        </p:nvSpPr>
        <p:spPr>
          <a:xfrm>
            <a:off x="465702" y="1011592"/>
            <a:ext cx="8002377" cy="4917189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" name="Rettangolo arrotondato 101"/>
          <p:cNvSpPr/>
          <p:nvPr/>
        </p:nvSpPr>
        <p:spPr>
          <a:xfrm>
            <a:off x="732464" y="1129551"/>
            <a:ext cx="1936581" cy="442755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Ordine a Fornitore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6" name="Rettangolo arrotondato 45"/>
          <p:cNvSpPr/>
          <p:nvPr/>
        </p:nvSpPr>
        <p:spPr>
          <a:xfrm>
            <a:off x="1089733" y="3085933"/>
            <a:ext cx="1936581" cy="442755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Bolla di Carico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ttangolo arrotondato 47"/>
          <p:cNvSpPr/>
          <p:nvPr/>
        </p:nvSpPr>
        <p:spPr>
          <a:xfrm>
            <a:off x="773914" y="5300215"/>
            <a:ext cx="2568220" cy="442755"/>
          </a:xfrm>
          <a:prstGeom prst="roundRect">
            <a:avLst/>
          </a:prstGeom>
          <a:pattFill prst="wdUpDiag">
            <a:fgClr>
              <a:srgbClr val="002060"/>
            </a:fgClr>
            <a:bgClr>
              <a:schemeClr val="accent1">
                <a:lumMod val="25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Movimento di Magazzino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9" name="Rettangolo arrotondato 108"/>
          <p:cNvSpPr/>
          <p:nvPr/>
        </p:nvSpPr>
        <p:spPr>
          <a:xfrm>
            <a:off x="4102123" y="5313442"/>
            <a:ext cx="1719883" cy="442755"/>
          </a:xfrm>
          <a:prstGeom prst="roundRect">
            <a:avLst/>
          </a:prstGeom>
          <a:pattFill prst="wdDnDiag">
            <a:fgClr>
              <a:srgbClr val="0070C0"/>
            </a:fgClr>
            <a:bgClr>
              <a:srgbClr val="0C788E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 a Fornitore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4" name="Rettangolo arrotondato 163"/>
          <p:cNvSpPr/>
          <p:nvPr/>
        </p:nvSpPr>
        <p:spPr>
          <a:xfrm>
            <a:off x="6534826" y="5538541"/>
            <a:ext cx="1719883" cy="593811"/>
          </a:xfrm>
          <a:prstGeom prst="roundRect">
            <a:avLst/>
          </a:prstGeom>
          <a:pattFill prst="wdDnDiag">
            <a:fgClr>
              <a:srgbClr val="0070C0"/>
            </a:fgClr>
            <a:bgClr>
              <a:srgbClr val="0C788E"/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Nota di Credito Ricevuta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6" name="Rettangolo arrotondato 65"/>
          <p:cNvSpPr/>
          <p:nvPr/>
        </p:nvSpPr>
        <p:spPr>
          <a:xfrm>
            <a:off x="6400801" y="1334958"/>
            <a:ext cx="1995556" cy="442755"/>
          </a:xfrm>
          <a:prstGeom prst="roundRect">
            <a:avLst/>
          </a:prstGeom>
          <a:solidFill>
            <a:srgbClr val="64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Fattura di Acquisto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70" name="Immagine 16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02" y="628979"/>
            <a:ext cx="2594213" cy="15580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1" name="Immagine 17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7921" y="2522356"/>
            <a:ext cx="2594213" cy="15580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2" name="Immagine 17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701" y="4759521"/>
            <a:ext cx="3294882" cy="15580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3" name="Immagine 17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959" y="4742572"/>
            <a:ext cx="2594213" cy="15580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4" name="Immagine 17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7910" y="793286"/>
            <a:ext cx="2594213" cy="15580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5" name="Immagine 17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0619" y="4994946"/>
            <a:ext cx="2594213" cy="15580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0" name="Immagine 4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39" y="6245423"/>
            <a:ext cx="1555349" cy="4659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47684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000"/>
                            </p:stCondLst>
                            <p:childTnLst>
                              <p:par>
                                <p:cTn id="9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500"/>
                            </p:stCondLst>
                            <p:childTnLst>
                              <p:par>
                                <p:cTn id="1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500"/>
                            </p:stCondLst>
                            <p:childTnLst>
                              <p:par>
                                <p:cTn id="1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3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>
                            <p:stCondLst>
                              <p:cond delay="1000"/>
                            </p:stCondLst>
                            <p:childTnLst>
                              <p:par>
                                <p:cTn id="1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7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00"/>
                            </p:stCondLst>
                            <p:childTnLst>
                              <p:par>
                                <p:cTn id="1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2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1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7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2078" grpId="0" animBg="1"/>
      <p:bldP spid="111" grpId="0" animBg="1"/>
      <p:bldP spid="113" grpId="0" animBg="1"/>
      <p:bldP spid="54" grpId="0" animBg="1"/>
      <p:bldP spid="61" grpId="0" animBg="1"/>
      <p:bldP spid="62" grpId="0" animBg="1"/>
      <p:bldP spid="79" grpId="0" animBg="1"/>
      <p:bldP spid="83" grpId="0" animBg="1"/>
      <p:bldP spid="84" grpId="0" animBg="1"/>
      <p:bldP spid="98" grpId="0" animBg="1"/>
      <p:bldP spid="100" grpId="0" animBg="1"/>
      <p:bldP spid="101" grpId="0" animBg="1"/>
      <p:bldP spid="120" grpId="0" animBg="1"/>
      <p:bldP spid="122" grpId="0" animBg="1"/>
      <p:bldP spid="123" grpId="0" animBg="1"/>
      <p:bldP spid="149" grpId="0" animBg="1"/>
      <p:bldP spid="151" grpId="0" animBg="1"/>
      <p:bldP spid="152" grpId="0" animBg="1"/>
      <p:bldP spid="169" grpId="0" animBg="1"/>
      <p:bldP spid="46" grpId="0" animBg="1"/>
      <p:bldP spid="48" grpId="0" animBg="1"/>
      <p:bldP spid="109" grpId="0" animBg="1"/>
      <p:bldP spid="164" grpId="0" animBg="1"/>
      <p:bldP spid="6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Immagine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3" y="6132752"/>
            <a:ext cx="1339889" cy="401967"/>
          </a:xfrm>
          <a:prstGeom prst="rect">
            <a:avLst/>
          </a:prstGeom>
        </p:spPr>
      </p:pic>
      <p:sp>
        <p:nvSpPr>
          <p:cNvPr id="20" name="Rettangolo arrotondato 19"/>
          <p:cNvSpPr/>
          <p:nvPr/>
        </p:nvSpPr>
        <p:spPr>
          <a:xfrm>
            <a:off x="5457693" y="1109008"/>
            <a:ext cx="2818402" cy="2497170"/>
          </a:xfrm>
          <a:prstGeom prst="roundRect">
            <a:avLst/>
          </a:prstGeom>
          <a:noFill/>
          <a:ln>
            <a:solidFill>
              <a:srgbClr val="EA8B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72355"/>
            <a:ext cx="3600648" cy="621035"/>
          </a:xfrm>
        </p:spPr>
        <p:txBody>
          <a:bodyPr/>
          <a:lstStyle/>
          <a:p>
            <a:pPr algn="l"/>
            <a:r>
              <a:rPr lang="it-IT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delle Fasi</a:t>
            </a:r>
            <a:endParaRPr lang="it-IT" sz="28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11034" y="484421"/>
            <a:ext cx="8260268" cy="458233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it-I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della Commessa</a:t>
            </a:r>
            <a:endParaRPr lang="it-I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2" name="Connettore 2 13"/>
          <p:cNvCxnSpPr>
            <a:endCxn id="60" idx="0"/>
          </p:cNvCxnSpPr>
          <p:nvPr/>
        </p:nvCxnSpPr>
        <p:spPr>
          <a:xfrm>
            <a:off x="2058024" y="2584438"/>
            <a:ext cx="0" cy="563487"/>
          </a:xfrm>
          <a:prstGeom prst="straightConnector1">
            <a:avLst/>
          </a:prstGeom>
          <a:ln w="444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ttangolo arrotondato 54"/>
          <p:cNvSpPr/>
          <p:nvPr/>
        </p:nvSpPr>
        <p:spPr>
          <a:xfrm>
            <a:off x="814759" y="2227574"/>
            <a:ext cx="2484897" cy="356864"/>
          </a:xfrm>
          <a:prstGeom prst="roundRect">
            <a:avLst/>
          </a:prstGeom>
          <a:pattFill prst="ltDnDiag">
            <a:fgClr>
              <a:schemeClr val="accent1">
                <a:lumMod val="25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b="1" dirty="0" smtClean="0">
                <a:solidFill>
                  <a:schemeClr val="accent1">
                    <a:lumMod val="25000"/>
                  </a:schemeClr>
                </a:solidFill>
              </a:rPr>
              <a:t>Ricercatore Commessa</a:t>
            </a:r>
            <a:endParaRPr lang="it-IT" sz="2000" b="1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cxnSp>
        <p:nvCxnSpPr>
          <p:cNvPr id="57" name="Connettore 2 13"/>
          <p:cNvCxnSpPr>
            <a:endCxn id="55" idx="0"/>
          </p:cNvCxnSpPr>
          <p:nvPr/>
        </p:nvCxnSpPr>
        <p:spPr>
          <a:xfrm>
            <a:off x="1700755" y="1572306"/>
            <a:ext cx="356453" cy="655268"/>
          </a:xfrm>
          <a:prstGeom prst="straightConnector1">
            <a:avLst/>
          </a:prstGeom>
          <a:ln w="444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cumento 57"/>
          <p:cNvSpPr/>
          <p:nvPr/>
        </p:nvSpPr>
        <p:spPr>
          <a:xfrm>
            <a:off x="1150564" y="1783154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Documento 58"/>
          <p:cNvSpPr/>
          <p:nvPr/>
        </p:nvSpPr>
        <p:spPr>
          <a:xfrm>
            <a:off x="1299573" y="2709778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3" name="Connettore 2 13"/>
          <p:cNvCxnSpPr>
            <a:stCxn id="64" idx="2"/>
          </p:cNvCxnSpPr>
          <p:nvPr/>
        </p:nvCxnSpPr>
        <p:spPr>
          <a:xfrm flipH="1">
            <a:off x="2057207" y="4542392"/>
            <a:ext cx="2628" cy="556550"/>
          </a:xfrm>
          <a:prstGeom prst="straightConnector1">
            <a:avLst/>
          </a:prstGeom>
          <a:ln w="444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Rettangolo arrotondato 63"/>
          <p:cNvSpPr/>
          <p:nvPr/>
        </p:nvSpPr>
        <p:spPr>
          <a:xfrm>
            <a:off x="632542" y="4185528"/>
            <a:ext cx="2854586" cy="356864"/>
          </a:xfrm>
          <a:prstGeom prst="roundRect">
            <a:avLst/>
          </a:prstGeom>
          <a:pattFill prst="smConfetti">
            <a:fgClr>
              <a:schemeClr val="accent1">
                <a:lumMod val="25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b="1" dirty="0" smtClean="0">
                <a:solidFill>
                  <a:schemeClr val="accent1">
                    <a:lumMod val="25000"/>
                  </a:schemeClr>
                </a:solidFill>
              </a:rPr>
              <a:t>Generazione Fabbisogno</a:t>
            </a:r>
            <a:endParaRPr lang="it-IT" sz="2000" b="1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cxnSp>
        <p:nvCxnSpPr>
          <p:cNvPr id="65" name="Connettore 2 13"/>
          <p:cNvCxnSpPr>
            <a:stCxn id="60" idx="2"/>
            <a:endCxn id="64" idx="0"/>
          </p:cNvCxnSpPr>
          <p:nvPr/>
        </p:nvCxnSpPr>
        <p:spPr>
          <a:xfrm>
            <a:off x="2058024" y="3590680"/>
            <a:ext cx="1811" cy="594848"/>
          </a:xfrm>
          <a:prstGeom prst="straightConnector1">
            <a:avLst/>
          </a:prstGeom>
          <a:ln w="444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Documento 66"/>
          <p:cNvSpPr/>
          <p:nvPr/>
        </p:nvSpPr>
        <p:spPr>
          <a:xfrm>
            <a:off x="1299573" y="3690126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8" name="Documento 67"/>
          <p:cNvSpPr/>
          <p:nvPr/>
        </p:nvSpPr>
        <p:spPr>
          <a:xfrm>
            <a:off x="1299573" y="4670474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0" name="Connettore 2 13"/>
          <p:cNvCxnSpPr>
            <a:stCxn id="71" idx="3"/>
          </p:cNvCxnSpPr>
          <p:nvPr/>
        </p:nvCxnSpPr>
        <p:spPr>
          <a:xfrm flipV="1">
            <a:off x="5457693" y="5540913"/>
            <a:ext cx="943108" cy="784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ttangolo arrotondato 70"/>
          <p:cNvSpPr/>
          <p:nvPr/>
        </p:nvSpPr>
        <p:spPr>
          <a:xfrm>
            <a:off x="3615609" y="5300595"/>
            <a:ext cx="1842084" cy="482204"/>
          </a:xfrm>
          <a:prstGeom prst="roundRect">
            <a:avLst/>
          </a:prstGeom>
          <a:pattFill prst="ltDnDiag">
            <a:fgClr>
              <a:srgbClr val="C0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b="1" dirty="0" smtClean="0">
                <a:solidFill>
                  <a:srgbClr val="C00000"/>
                </a:solidFill>
              </a:rPr>
              <a:t>Ricercatore DDT</a:t>
            </a:r>
            <a:endParaRPr lang="it-IT" sz="2000" b="1" dirty="0" smtClean="0">
              <a:solidFill>
                <a:srgbClr val="C00000"/>
              </a:solidFill>
            </a:endParaRPr>
          </a:p>
        </p:txBody>
      </p:sp>
      <p:cxnSp>
        <p:nvCxnSpPr>
          <p:cNvPr id="72" name="Connettore 2 13"/>
          <p:cNvCxnSpPr>
            <a:stCxn id="69" idx="3"/>
            <a:endCxn id="71" idx="1"/>
          </p:cNvCxnSpPr>
          <p:nvPr/>
        </p:nvCxnSpPr>
        <p:spPr>
          <a:xfrm>
            <a:off x="2673875" y="5320320"/>
            <a:ext cx="941734" cy="221377"/>
          </a:xfrm>
          <a:prstGeom prst="straightConnector1">
            <a:avLst/>
          </a:prstGeom>
          <a:ln w="444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Documento 72"/>
          <p:cNvSpPr/>
          <p:nvPr/>
        </p:nvSpPr>
        <p:spPr>
          <a:xfrm>
            <a:off x="2796444" y="5627819"/>
            <a:ext cx="526943" cy="308391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4" name="Documento 73"/>
          <p:cNvSpPr/>
          <p:nvPr/>
        </p:nvSpPr>
        <p:spPr>
          <a:xfrm>
            <a:off x="5604927" y="5108284"/>
            <a:ext cx="526943" cy="308391"/>
          </a:xfrm>
          <a:prstGeom prst="flowChartDocumen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6" name="Connettore 2 13"/>
          <p:cNvCxnSpPr>
            <a:stCxn id="51" idx="3"/>
            <a:endCxn id="88" idx="1"/>
          </p:cNvCxnSpPr>
          <p:nvPr/>
        </p:nvCxnSpPr>
        <p:spPr>
          <a:xfrm>
            <a:off x="2107384" y="1350648"/>
            <a:ext cx="3680940" cy="374053"/>
          </a:xfrm>
          <a:prstGeom prst="straightConnector1">
            <a:avLst/>
          </a:prstGeom>
          <a:ln w="444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Documento 86"/>
          <p:cNvSpPr/>
          <p:nvPr/>
        </p:nvSpPr>
        <p:spPr>
          <a:xfrm>
            <a:off x="4140588" y="1745744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9" name="Connettore 2 13"/>
          <p:cNvCxnSpPr>
            <a:stCxn id="51" idx="3"/>
            <a:endCxn id="90" idx="1"/>
          </p:cNvCxnSpPr>
          <p:nvPr/>
        </p:nvCxnSpPr>
        <p:spPr>
          <a:xfrm>
            <a:off x="2107384" y="1350648"/>
            <a:ext cx="3680940" cy="1636150"/>
          </a:xfrm>
          <a:prstGeom prst="straightConnector1">
            <a:avLst/>
          </a:prstGeom>
          <a:ln w="444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Documento 90"/>
          <p:cNvSpPr/>
          <p:nvPr/>
        </p:nvSpPr>
        <p:spPr>
          <a:xfrm>
            <a:off x="4162565" y="2642879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6278590" y="3637366"/>
            <a:ext cx="2019592" cy="307777"/>
          </a:xfrm>
          <a:prstGeom prst="rect">
            <a:avLst/>
          </a:prstGeom>
          <a:noFill/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EA8B00"/>
                </a:solidFill>
              </a:rPr>
              <a:t>TAB Consuntivazione</a:t>
            </a:r>
            <a:endParaRPr lang="it-IT" sz="1400" b="1" dirty="0">
              <a:solidFill>
                <a:srgbClr val="EA8B00"/>
              </a:solidFill>
            </a:endParaRPr>
          </a:p>
        </p:txBody>
      </p:sp>
      <p:sp>
        <p:nvSpPr>
          <p:cNvPr id="51" name="Rettangolo arrotondato 50"/>
          <p:cNvSpPr/>
          <p:nvPr/>
        </p:nvSpPr>
        <p:spPr>
          <a:xfrm>
            <a:off x="583296" y="1129270"/>
            <a:ext cx="1524088" cy="442755"/>
          </a:xfrm>
          <a:prstGeom prst="roundRect">
            <a:avLst/>
          </a:prstGeom>
          <a:solidFill>
            <a:srgbClr val="FF9900">
              <a:alpha val="7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COMMESSA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6" name="Rettangolo 95"/>
          <p:cNvSpPr/>
          <p:nvPr/>
        </p:nvSpPr>
        <p:spPr>
          <a:xfrm>
            <a:off x="465702" y="988158"/>
            <a:ext cx="8002377" cy="5144594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Rettangolo arrotondato 59"/>
          <p:cNvSpPr/>
          <p:nvPr/>
        </p:nvSpPr>
        <p:spPr>
          <a:xfrm>
            <a:off x="1089733" y="3147925"/>
            <a:ext cx="1936581" cy="442755"/>
          </a:xfrm>
          <a:prstGeom prst="roundRect">
            <a:avLst/>
          </a:prstGeom>
          <a:solidFill>
            <a:srgbClr val="CC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Piano di Lavoro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8" name="Rettangolo arrotondato 87"/>
          <p:cNvSpPr/>
          <p:nvPr/>
        </p:nvSpPr>
        <p:spPr>
          <a:xfrm>
            <a:off x="5788324" y="1411997"/>
            <a:ext cx="2260462" cy="625408"/>
          </a:xfrm>
          <a:prstGeom prst="roundRect">
            <a:avLst/>
          </a:prstGeom>
          <a:solidFill>
            <a:srgbClr val="CC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Rapportino di Lavoro per Commessa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0" name="Rettangolo arrotondato 89"/>
          <p:cNvSpPr/>
          <p:nvPr/>
        </p:nvSpPr>
        <p:spPr>
          <a:xfrm>
            <a:off x="5788324" y="2674094"/>
            <a:ext cx="2260462" cy="625408"/>
          </a:xfrm>
          <a:prstGeom prst="roundRect">
            <a:avLst/>
          </a:prstGeom>
          <a:solidFill>
            <a:srgbClr val="CC66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Rapportino di Lavoro per Dipendente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2" name="Rettangolo arrotondato 81"/>
          <p:cNvSpPr/>
          <p:nvPr/>
        </p:nvSpPr>
        <p:spPr>
          <a:xfrm>
            <a:off x="6400801" y="5300595"/>
            <a:ext cx="2138765" cy="442755"/>
          </a:xfrm>
          <a:prstGeom prst="roundRect">
            <a:avLst/>
          </a:prstGeom>
          <a:solidFill>
            <a:srgbClr val="2E0B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 da Cliente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9" name="Rettangolo arrotondato 68"/>
          <p:cNvSpPr/>
          <p:nvPr/>
        </p:nvSpPr>
        <p:spPr>
          <a:xfrm>
            <a:off x="1445794" y="5098942"/>
            <a:ext cx="1228081" cy="442755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DDT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3" name="Immagine 10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168" y="2581727"/>
            <a:ext cx="2594213" cy="15580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4" name="Immagine 10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567" y="4483459"/>
            <a:ext cx="2594213" cy="15580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5" name="Immagine 10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1870" y="4670474"/>
            <a:ext cx="2594213" cy="15580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6" name="Immagine 10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9582" y="2239149"/>
            <a:ext cx="3138497" cy="15580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7" name="Immagine 10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7645" y="942654"/>
            <a:ext cx="3138497" cy="15580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8" name="Immagine 3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39" y="6245423"/>
            <a:ext cx="1555349" cy="4659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04226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500"/>
                            </p:stCondLst>
                            <p:childTnLst>
                              <p:par>
                                <p:cTn id="6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00"/>
                            </p:stCondLst>
                            <p:childTnLst>
                              <p:par>
                                <p:cTn id="8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00"/>
                            </p:stCondLst>
                            <p:childTnLst>
                              <p:par>
                                <p:cTn id="9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500"/>
                            </p:stCondLst>
                            <p:childTnLst>
                              <p:par>
                                <p:cTn id="9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55" grpId="0" animBg="1"/>
      <p:bldP spid="58" grpId="0" animBg="1"/>
      <p:bldP spid="59" grpId="0" animBg="1"/>
      <p:bldP spid="64" grpId="0" animBg="1"/>
      <p:bldP spid="67" grpId="0" animBg="1"/>
      <p:bldP spid="68" grpId="0" animBg="1"/>
      <p:bldP spid="71" grpId="0" animBg="1"/>
      <p:bldP spid="73" grpId="0" animBg="1"/>
      <p:bldP spid="74" grpId="0" animBg="1"/>
      <p:bldP spid="87" grpId="0" animBg="1"/>
      <p:bldP spid="91" grpId="0" animBg="1"/>
      <p:bldP spid="21" grpId="0"/>
      <p:bldP spid="96" grpId="0" animBg="1"/>
      <p:bldP spid="60" grpId="0" animBg="1"/>
      <p:bldP spid="88" grpId="0" animBg="1"/>
      <p:bldP spid="90" grpId="0" animBg="1"/>
      <p:bldP spid="82" grpId="0" animBg="1"/>
      <p:bldP spid="6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72355"/>
            <a:ext cx="3600648" cy="621035"/>
          </a:xfrm>
        </p:spPr>
        <p:txBody>
          <a:bodyPr/>
          <a:lstStyle/>
          <a:p>
            <a:pPr algn="l"/>
            <a:r>
              <a:rPr lang="it-IT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delle Fasi</a:t>
            </a:r>
            <a:endParaRPr lang="it-IT" sz="28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411034" y="484421"/>
            <a:ext cx="8260268" cy="458233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it-I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Subappalto</a:t>
            </a:r>
            <a:endParaRPr lang="it-I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2" name="Connettore 2 13"/>
          <p:cNvCxnSpPr>
            <a:stCxn id="55" idx="2"/>
            <a:endCxn id="60" idx="1"/>
          </p:cNvCxnSpPr>
          <p:nvPr/>
        </p:nvCxnSpPr>
        <p:spPr>
          <a:xfrm rot="16200000" flipH="1">
            <a:off x="4192830" y="2762832"/>
            <a:ext cx="532043" cy="757970"/>
          </a:xfrm>
          <a:prstGeom prst="curvedConnector2">
            <a:avLst/>
          </a:prstGeom>
          <a:ln w="444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Rettangolo arrotondato 54"/>
          <p:cNvSpPr/>
          <p:nvPr/>
        </p:nvSpPr>
        <p:spPr>
          <a:xfrm>
            <a:off x="3324872" y="2237189"/>
            <a:ext cx="1509987" cy="638607"/>
          </a:xfrm>
          <a:prstGeom prst="roundRect">
            <a:avLst/>
          </a:prstGeom>
          <a:pattFill prst="ltDnDiag">
            <a:fgClr>
              <a:schemeClr val="accent1">
                <a:lumMod val="25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b="1" dirty="0" smtClean="0">
                <a:solidFill>
                  <a:schemeClr val="accent1">
                    <a:lumMod val="25000"/>
                  </a:schemeClr>
                </a:solidFill>
              </a:rPr>
              <a:t>Ricercatore Commessa</a:t>
            </a:r>
            <a:endParaRPr lang="it-IT" sz="2000" b="1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cxnSp>
        <p:nvCxnSpPr>
          <p:cNvPr id="57" name="Connettore 2 13"/>
          <p:cNvCxnSpPr>
            <a:stCxn id="51" idx="2"/>
            <a:endCxn id="55" idx="0"/>
          </p:cNvCxnSpPr>
          <p:nvPr/>
        </p:nvCxnSpPr>
        <p:spPr>
          <a:xfrm flipH="1">
            <a:off x="4079866" y="1581642"/>
            <a:ext cx="15185" cy="655547"/>
          </a:xfrm>
          <a:prstGeom prst="straightConnector1">
            <a:avLst/>
          </a:prstGeom>
          <a:ln w="444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Documento 57"/>
          <p:cNvSpPr/>
          <p:nvPr/>
        </p:nvSpPr>
        <p:spPr>
          <a:xfrm>
            <a:off x="4290539" y="1693367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9" name="Documento 58"/>
          <p:cNvSpPr/>
          <p:nvPr/>
        </p:nvSpPr>
        <p:spPr>
          <a:xfrm>
            <a:off x="3763596" y="3363149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1" name="Rettangolo arrotondato 50"/>
          <p:cNvSpPr/>
          <p:nvPr/>
        </p:nvSpPr>
        <p:spPr>
          <a:xfrm>
            <a:off x="3333007" y="1138887"/>
            <a:ext cx="1524088" cy="442755"/>
          </a:xfrm>
          <a:prstGeom prst="roundRect">
            <a:avLst/>
          </a:prstGeom>
          <a:solidFill>
            <a:srgbClr val="FF9900">
              <a:alpha val="7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COMMESSA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Rettangolo arrotondato 44"/>
          <p:cNvSpPr/>
          <p:nvPr/>
        </p:nvSpPr>
        <p:spPr>
          <a:xfrm>
            <a:off x="6177334" y="1138886"/>
            <a:ext cx="1524088" cy="442755"/>
          </a:xfrm>
          <a:prstGeom prst="roundRect">
            <a:avLst/>
          </a:prstGeom>
          <a:solidFill>
            <a:srgbClr val="0099CC">
              <a:alpha val="78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PREVENTIVO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0" name="Connettore 2 13"/>
          <p:cNvCxnSpPr>
            <a:stCxn id="53" idx="2"/>
            <a:endCxn id="60" idx="3"/>
          </p:cNvCxnSpPr>
          <p:nvPr/>
        </p:nvCxnSpPr>
        <p:spPr>
          <a:xfrm rot="5400000">
            <a:off x="6301036" y="2763974"/>
            <a:ext cx="531916" cy="755815"/>
          </a:xfrm>
          <a:prstGeom prst="curvedConnector2">
            <a:avLst/>
          </a:prstGeom>
          <a:ln w="444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ttangolo arrotondato 52"/>
          <p:cNvSpPr/>
          <p:nvPr/>
        </p:nvSpPr>
        <p:spPr>
          <a:xfrm>
            <a:off x="6189907" y="2237316"/>
            <a:ext cx="1509987" cy="638607"/>
          </a:xfrm>
          <a:prstGeom prst="roundRect">
            <a:avLst/>
          </a:prstGeom>
          <a:pattFill prst="ltDnDiag">
            <a:fgClr>
              <a:schemeClr val="accent1">
                <a:lumMod val="25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b="1" dirty="0" smtClean="0">
                <a:solidFill>
                  <a:schemeClr val="accent1">
                    <a:lumMod val="25000"/>
                  </a:schemeClr>
                </a:solidFill>
              </a:rPr>
              <a:t>Ricercatore Preventivo</a:t>
            </a:r>
            <a:endParaRPr lang="it-IT" sz="2000" b="1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cxnSp>
        <p:nvCxnSpPr>
          <p:cNvPr id="54" name="Connettore 2 13"/>
          <p:cNvCxnSpPr>
            <a:stCxn id="45" idx="2"/>
            <a:endCxn id="53" idx="0"/>
          </p:cNvCxnSpPr>
          <p:nvPr/>
        </p:nvCxnSpPr>
        <p:spPr>
          <a:xfrm>
            <a:off x="6939378" y="1581641"/>
            <a:ext cx="5523" cy="655675"/>
          </a:xfrm>
          <a:prstGeom prst="straightConnector1">
            <a:avLst/>
          </a:prstGeom>
          <a:ln w="444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Documento 55"/>
          <p:cNvSpPr/>
          <p:nvPr/>
        </p:nvSpPr>
        <p:spPr>
          <a:xfrm>
            <a:off x="7082935" y="1679911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1" name="Documento 60"/>
          <p:cNvSpPr/>
          <p:nvPr/>
        </p:nvSpPr>
        <p:spPr>
          <a:xfrm>
            <a:off x="6763935" y="3363148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62" name="Connettore 2 13"/>
          <p:cNvCxnSpPr>
            <a:stCxn id="66" idx="2"/>
            <a:endCxn id="78" idx="0"/>
          </p:cNvCxnSpPr>
          <p:nvPr/>
        </p:nvCxnSpPr>
        <p:spPr>
          <a:xfrm rot="5400000">
            <a:off x="1484017" y="3501830"/>
            <a:ext cx="1234463" cy="1"/>
          </a:xfrm>
          <a:prstGeom prst="curvedConnector3">
            <a:avLst>
              <a:gd name="adj1" fmla="val 50000"/>
            </a:avLst>
          </a:prstGeom>
          <a:ln w="444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ttangolo arrotondato 65"/>
          <p:cNvSpPr/>
          <p:nvPr/>
        </p:nvSpPr>
        <p:spPr>
          <a:xfrm>
            <a:off x="1346254" y="2245992"/>
            <a:ext cx="1509987" cy="638607"/>
          </a:xfrm>
          <a:prstGeom prst="roundRect">
            <a:avLst/>
          </a:prstGeom>
          <a:pattFill prst="ltDnDiag">
            <a:fgClr>
              <a:schemeClr val="accent1">
                <a:lumMod val="25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b="1" dirty="0" smtClean="0">
                <a:solidFill>
                  <a:schemeClr val="accent1">
                    <a:lumMod val="25000"/>
                  </a:schemeClr>
                </a:solidFill>
              </a:rPr>
              <a:t>Ricercatore Commessa</a:t>
            </a:r>
            <a:endParaRPr lang="it-IT" sz="2000" b="1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cxnSp>
        <p:nvCxnSpPr>
          <p:cNvPr id="75" name="Connettore 2 13"/>
          <p:cNvCxnSpPr>
            <a:stCxn id="51" idx="1"/>
            <a:endCxn id="66" idx="0"/>
          </p:cNvCxnSpPr>
          <p:nvPr/>
        </p:nvCxnSpPr>
        <p:spPr>
          <a:xfrm rot="10800000" flipV="1">
            <a:off x="2101249" y="1360264"/>
            <a:ext cx="1231759" cy="885727"/>
          </a:xfrm>
          <a:prstGeom prst="curvedConnector2">
            <a:avLst/>
          </a:prstGeom>
          <a:ln w="444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Documento 75"/>
          <p:cNvSpPr/>
          <p:nvPr/>
        </p:nvSpPr>
        <p:spPr>
          <a:xfrm>
            <a:off x="1431493" y="1693367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7" name="Documento 76"/>
          <p:cNvSpPr/>
          <p:nvPr/>
        </p:nvSpPr>
        <p:spPr>
          <a:xfrm>
            <a:off x="1346254" y="3373022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9" name="Connettore 2 13"/>
          <p:cNvCxnSpPr>
            <a:stCxn id="80" idx="1"/>
            <a:endCxn id="78" idx="3"/>
          </p:cNvCxnSpPr>
          <p:nvPr/>
        </p:nvCxnSpPr>
        <p:spPr>
          <a:xfrm rot="10800000">
            <a:off x="2776872" y="4389399"/>
            <a:ext cx="756088" cy="7115"/>
          </a:xfrm>
          <a:prstGeom prst="curvedConnector3">
            <a:avLst>
              <a:gd name="adj1" fmla="val 50000"/>
            </a:avLst>
          </a:prstGeom>
          <a:ln w="444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ttangolo arrotondato 79"/>
          <p:cNvSpPr/>
          <p:nvPr/>
        </p:nvSpPr>
        <p:spPr>
          <a:xfrm>
            <a:off x="3532960" y="4234513"/>
            <a:ext cx="2556000" cy="324000"/>
          </a:xfrm>
          <a:prstGeom prst="roundRect">
            <a:avLst/>
          </a:prstGeom>
          <a:pattFill prst="ltDnDiag">
            <a:fgClr>
              <a:schemeClr val="accent1">
                <a:lumMod val="25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b="1" dirty="0" smtClean="0">
                <a:solidFill>
                  <a:schemeClr val="accent1">
                    <a:lumMod val="25000"/>
                  </a:schemeClr>
                </a:solidFill>
              </a:rPr>
              <a:t>Ricercatore Offerta Sub</a:t>
            </a:r>
            <a:endParaRPr lang="it-IT" sz="2000" b="1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cxnSp>
        <p:nvCxnSpPr>
          <p:cNvPr id="81" name="Connettore 2 13"/>
          <p:cNvCxnSpPr>
            <a:stCxn id="60" idx="2"/>
            <a:endCxn id="80" idx="0"/>
          </p:cNvCxnSpPr>
          <p:nvPr/>
        </p:nvCxnSpPr>
        <p:spPr>
          <a:xfrm flipH="1">
            <a:off x="4810960" y="3678175"/>
            <a:ext cx="702501" cy="556338"/>
          </a:xfrm>
          <a:prstGeom prst="straightConnector1">
            <a:avLst/>
          </a:prstGeom>
          <a:ln w="444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Documento 82"/>
          <p:cNvSpPr/>
          <p:nvPr/>
        </p:nvSpPr>
        <p:spPr>
          <a:xfrm>
            <a:off x="5513461" y="3818421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4" name="Documento 83"/>
          <p:cNvSpPr/>
          <p:nvPr/>
        </p:nvSpPr>
        <p:spPr>
          <a:xfrm>
            <a:off x="3006019" y="3916283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85" name="Connettore 2 13"/>
          <p:cNvCxnSpPr>
            <a:stCxn id="92" idx="3"/>
          </p:cNvCxnSpPr>
          <p:nvPr/>
        </p:nvCxnSpPr>
        <p:spPr>
          <a:xfrm flipV="1">
            <a:off x="2360306" y="5842369"/>
            <a:ext cx="907354" cy="1"/>
          </a:xfrm>
          <a:prstGeom prst="curvedConnector3">
            <a:avLst>
              <a:gd name="adj1" fmla="val 50000"/>
            </a:avLst>
          </a:prstGeom>
          <a:ln w="444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Rettangolo arrotondato 91"/>
          <p:cNvSpPr/>
          <p:nvPr/>
        </p:nvSpPr>
        <p:spPr>
          <a:xfrm>
            <a:off x="850319" y="5523066"/>
            <a:ext cx="1509987" cy="638607"/>
          </a:xfrm>
          <a:prstGeom prst="roundRect">
            <a:avLst/>
          </a:prstGeom>
          <a:pattFill prst="ltDnDiag">
            <a:fgClr>
              <a:schemeClr val="accent1">
                <a:lumMod val="25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b="1" dirty="0" smtClean="0">
                <a:solidFill>
                  <a:schemeClr val="accent1">
                    <a:lumMod val="25000"/>
                  </a:schemeClr>
                </a:solidFill>
              </a:rPr>
              <a:t>Ricercatore Ordine Sub</a:t>
            </a:r>
            <a:endParaRPr lang="it-IT" sz="2000" b="1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cxnSp>
        <p:nvCxnSpPr>
          <p:cNvPr id="93" name="Connettore 2 13"/>
          <p:cNvCxnSpPr>
            <a:stCxn id="78" idx="2"/>
            <a:endCxn id="92" idx="0"/>
          </p:cNvCxnSpPr>
          <p:nvPr/>
        </p:nvCxnSpPr>
        <p:spPr>
          <a:xfrm flipH="1">
            <a:off x="1605313" y="4659734"/>
            <a:ext cx="495934" cy="863332"/>
          </a:xfrm>
          <a:prstGeom prst="straightConnector1">
            <a:avLst/>
          </a:prstGeom>
          <a:ln w="444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Documento 93"/>
          <p:cNvSpPr/>
          <p:nvPr/>
        </p:nvSpPr>
        <p:spPr>
          <a:xfrm>
            <a:off x="1162150" y="4937204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5" name="Documento 94"/>
          <p:cNvSpPr/>
          <p:nvPr/>
        </p:nvSpPr>
        <p:spPr>
          <a:xfrm>
            <a:off x="2510082" y="5368870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9" name="Connettore 2 13"/>
          <p:cNvCxnSpPr>
            <a:stCxn id="100" idx="3"/>
            <a:endCxn id="119" idx="1"/>
          </p:cNvCxnSpPr>
          <p:nvPr/>
        </p:nvCxnSpPr>
        <p:spPr>
          <a:xfrm>
            <a:off x="5710916" y="4956857"/>
            <a:ext cx="948570" cy="209003"/>
          </a:xfrm>
          <a:prstGeom prst="curvedConnector3">
            <a:avLst>
              <a:gd name="adj1" fmla="val 50000"/>
            </a:avLst>
          </a:prstGeom>
          <a:ln w="444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Rettangolo arrotondato 99"/>
          <p:cNvSpPr/>
          <p:nvPr/>
        </p:nvSpPr>
        <p:spPr>
          <a:xfrm>
            <a:off x="3154916" y="4794857"/>
            <a:ext cx="2556000" cy="324000"/>
          </a:xfrm>
          <a:prstGeom prst="roundRect">
            <a:avLst/>
          </a:prstGeom>
          <a:pattFill prst="ltDnDiag">
            <a:fgClr>
              <a:schemeClr val="accent1">
                <a:lumMod val="25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b="1" dirty="0" smtClean="0">
                <a:solidFill>
                  <a:schemeClr val="accent1">
                    <a:lumMod val="25000"/>
                  </a:schemeClr>
                </a:solidFill>
              </a:rPr>
              <a:t>Ricercatore SAL Sub</a:t>
            </a:r>
            <a:endParaRPr lang="it-IT" sz="2000" b="1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cxnSp>
        <p:nvCxnSpPr>
          <p:cNvPr id="101" name="Connettore 2 13"/>
          <p:cNvCxnSpPr>
            <a:stCxn id="98" idx="0"/>
            <a:endCxn id="100" idx="2"/>
          </p:cNvCxnSpPr>
          <p:nvPr/>
        </p:nvCxnSpPr>
        <p:spPr>
          <a:xfrm flipV="1">
            <a:off x="3943285" y="5118857"/>
            <a:ext cx="489631" cy="453176"/>
          </a:xfrm>
          <a:prstGeom prst="straightConnector1">
            <a:avLst/>
          </a:prstGeom>
          <a:ln w="44450">
            <a:solidFill>
              <a:schemeClr val="accent1">
                <a:lumMod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Documento 114"/>
          <p:cNvSpPr/>
          <p:nvPr/>
        </p:nvSpPr>
        <p:spPr>
          <a:xfrm>
            <a:off x="3500124" y="5214674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6" name="Documento 115"/>
          <p:cNvSpPr/>
          <p:nvPr/>
        </p:nvSpPr>
        <p:spPr>
          <a:xfrm>
            <a:off x="5710916" y="5345445"/>
            <a:ext cx="526943" cy="308391"/>
          </a:xfrm>
          <a:prstGeom prst="flowChartDocumen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Fase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4" name="Rettangolo 123"/>
          <p:cNvSpPr/>
          <p:nvPr/>
        </p:nvSpPr>
        <p:spPr>
          <a:xfrm>
            <a:off x="603981" y="1063428"/>
            <a:ext cx="8002377" cy="5161203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8" name="Rettangolo arrotondato 77"/>
          <p:cNvSpPr/>
          <p:nvPr/>
        </p:nvSpPr>
        <p:spPr>
          <a:xfrm>
            <a:off x="1425622" y="4119062"/>
            <a:ext cx="1351250" cy="540672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Ordine di Subappalto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0" name="Rettangolo arrotondato 59"/>
          <p:cNvSpPr/>
          <p:nvPr/>
        </p:nvSpPr>
        <p:spPr>
          <a:xfrm>
            <a:off x="4837836" y="3137503"/>
            <a:ext cx="1351250" cy="5406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Offerta di Subappalto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8" name="Rettangolo arrotondato 97"/>
          <p:cNvSpPr/>
          <p:nvPr/>
        </p:nvSpPr>
        <p:spPr>
          <a:xfrm>
            <a:off x="3267660" y="5572033"/>
            <a:ext cx="1351250" cy="540672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 di Subappalto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25" name="Immagine 12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10" y="3656634"/>
            <a:ext cx="2594213" cy="15580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6" name="Immagine 12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9159" y="2648615"/>
            <a:ext cx="2594213" cy="15580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7" name="Immagine 1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7997" y="4980585"/>
            <a:ext cx="2594213" cy="15580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8" name="Immagine 1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2771" y="4435654"/>
            <a:ext cx="2594213" cy="155804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9" name="Rettangolo arrotondato 118"/>
          <p:cNvSpPr/>
          <p:nvPr/>
        </p:nvSpPr>
        <p:spPr>
          <a:xfrm>
            <a:off x="6659486" y="4895524"/>
            <a:ext cx="1823738" cy="540672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Fattura di Subappalto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6" name="Immagine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3" y="6132752"/>
            <a:ext cx="1339889" cy="401967"/>
          </a:xfrm>
          <a:prstGeom prst="rect">
            <a:avLst/>
          </a:prstGeom>
        </p:spPr>
      </p:pic>
      <p:pic>
        <p:nvPicPr>
          <p:cNvPr id="49" name="Immagine 4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39" y="6245423"/>
            <a:ext cx="1555349" cy="4659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721513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500"/>
                            </p:stCondLst>
                            <p:childTnLst>
                              <p:par>
                                <p:cTn id="7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000"/>
                            </p:stCondLst>
                            <p:childTnLst>
                              <p:par>
                                <p:cTn id="8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1500"/>
                            </p:stCondLst>
                            <p:childTnLst>
                              <p:par>
                                <p:cTn id="10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500"/>
                            </p:stCondLst>
                            <p:childTnLst>
                              <p:par>
                                <p:cTn id="1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1000"/>
                            </p:stCondLst>
                            <p:childTnLst>
                              <p:par>
                                <p:cTn id="1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500"/>
                            </p:stCondLst>
                            <p:childTnLst>
                              <p:par>
                                <p:cTn id="1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9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8" grpId="0" animBg="1"/>
      <p:bldP spid="59" grpId="0" animBg="1"/>
      <p:bldP spid="53" grpId="0" animBg="1"/>
      <p:bldP spid="56" grpId="0" animBg="1"/>
      <p:bldP spid="61" grpId="0" animBg="1"/>
      <p:bldP spid="66" grpId="0" animBg="1"/>
      <p:bldP spid="76" grpId="0" animBg="1"/>
      <p:bldP spid="77" grpId="0" animBg="1"/>
      <p:bldP spid="80" grpId="0" animBg="1"/>
      <p:bldP spid="83" grpId="0" animBg="1"/>
      <p:bldP spid="84" grpId="0" animBg="1"/>
      <p:bldP spid="92" grpId="0" animBg="1"/>
      <p:bldP spid="94" grpId="0" animBg="1"/>
      <p:bldP spid="95" grpId="0" animBg="1"/>
      <p:bldP spid="100" grpId="0" animBg="1"/>
      <p:bldP spid="115" grpId="0" animBg="1"/>
      <p:bldP spid="116" grpId="0" animBg="1"/>
      <p:bldP spid="124" grpId="0" animBg="1"/>
      <p:bldP spid="78" grpId="0" animBg="1"/>
      <p:bldP spid="60" grpId="0" animBg="1"/>
      <p:bldP spid="98" grpId="0" animBg="1"/>
      <p:bldP spid="1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72355"/>
            <a:ext cx="3600648" cy="621035"/>
          </a:xfrm>
        </p:spPr>
        <p:txBody>
          <a:bodyPr/>
          <a:lstStyle/>
          <a:p>
            <a:pPr algn="l"/>
            <a:r>
              <a:rPr lang="it-IT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delle Fasi</a:t>
            </a:r>
            <a:endParaRPr lang="it-IT" sz="28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411034" y="484421"/>
            <a:ext cx="8260268" cy="458233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it-I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 </a:t>
            </a:r>
            <a:r>
              <a:rPr lang="it-I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Pannello di Controllo</a:t>
            </a:r>
            <a:endParaRPr lang="it-I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3788" y="1639329"/>
            <a:ext cx="7554760" cy="396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269" y="2125362"/>
            <a:ext cx="933207" cy="55583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064" y="1209013"/>
            <a:ext cx="2005090" cy="119426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3" y="6132752"/>
            <a:ext cx="1339889" cy="401967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39" y="6245423"/>
            <a:ext cx="1555349" cy="4659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24540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72355"/>
            <a:ext cx="3600648" cy="621035"/>
          </a:xfrm>
        </p:spPr>
        <p:txBody>
          <a:bodyPr/>
          <a:lstStyle/>
          <a:p>
            <a:pPr algn="l"/>
            <a:r>
              <a:rPr lang="it-IT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delle Fasi</a:t>
            </a:r>
            <a:endParaRPr lang="it-IT" sz="28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967" y="566526"/>
            <a:ext cx="6757731" cy="569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3" y="6132752"/>
            <a:ext cx="1339889" cy="401967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39" y="6245423"/>
            <a:ext cx="1555349" cy="4659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09009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4078288"/>
            <a:ext cx="9144000" cy="27813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it-IT">
              <a:solidFill>
                <a:schemeClr val="bg2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4930644" y="2928670"/>
            <a:ext cx="4098117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zh-CN" sz="8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ea typeface="Microsoft YaHei" pitchFamily="34" charset="-122"/>
              </a:rPr>
              <a:t>Grazie!!</a:t>
            </a:r>
            <a:endParaRPr lang="zh-CN" altLang="en-US" sz="2800" dirty="0">
              <a:ea typeface="宋体" pitchFamily="2" charset="-122"/>
            </a:endParaRPr>
          </a:p>
        </p:txBody>
      </p:sp>
      <p:sp>
        <p:nvSpPr>
          <p:cNvPr id="6148" name="TextBox 5"/>
          <p:cNvSpPr>
            <a:spLocks noChangeArrowheads="1"/>
          </p:cNvSpPr>
          <p:nvPr/>
        </p:nvSpPr>
        <p:spPr bwMode="auto">
          <a:xfrm>
            <a:off x="156519" y="5730745"/>
            <a:ext cx="575873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it-IT" altLang="zh-CN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Kozuka Gothic Pr6N B" charset="-128"/>
                <a:ea typeface="Kozuka Gothic Pr6N B" charset="-128"/>
                <a:sym typeface="Haettenschweiler" pitchFamily="34" charset="0"/>
              </a:rPr>
              <a:t>Gestione delle Fasi</a:t>
            </a:r>
            <a:endParaRPr lang="zh-CN" altLang="en-US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Kozuka Gothic Pr6N B" charset="-128"/>
              <a:ea typeface="Kozuka Gothic Pr6N B" charset="-128"/>
              <a:sym typeface="Haettenschweiler" pitchFamily="34" charset="0"/>
            </a:endParaRP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361238" y="6102350"/>
            <a:ext cx="1263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it-IT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709" y="116632"/>
            <a:ext cx="3542270" cy="1074481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5540" y="116632"/>
            <a:ext cx="3323221" cy="995476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Freccia in giù 21"/>
          <p:cNvSpPr/>
          <p:nvPr/>
        </p:nvSpPr>
        <p:spPr>
          <a:xfrm>
            <a:off x="5405278" y="2492598"/>
            <a:ext cx="1512168" cy="2344326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-72355"/>
            <a:ext cx="6552976" cy="981075"/>
          </a:xfrm>
        </p:spPr>
        <p:txBody>
          <a:bodyPr/>
          <a:lstStyle/>
          <a:p>
            <a:pPr algn="l"/>
            <a:r>
              <a:rPr lang="it-IT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delle Fasi</a:t>
            </a:r>
            <a:endParaRPr lang="it-IT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469174" y="2564606"/>
            <a:ext cx="36182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Obiettivi del Modulo</a:t>
            </a:r>
            <a:endParaRPr lang="it-IT" sz="2800" b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539552" y="764704"/>
            <a:ext cx="705678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Perfetto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consente di controllare i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costi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commessa</a:t>
            </a:r>
            <a:r>
              <a:rPr lang="it-IT" dirty="0" smtClean="0"/>
              <a:t> a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consuntivo</a:t>
            </a:r>
            <a:r>
              <a:rPr lang="it-IT" dirty="0" smtClean="0"/>
              <a:t> </a:t>
            </a:r>
          </a:p>
          <a:p>
            <a:pPr algn="just"/>
            <a:r>
              <a:rPr lang="it-IT" dirty="0" smtClean="0"/>
              <a:t> e raffrontarli con le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previsioni di spesa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39552" y="1700808"/>
            <a:ext cx="6048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Perfetto</a:t>
            </a:r>
            <a:r>
              <a:rPr lang="it-I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dirty="0" smtClean="0"/>
              <a:t>suddivide i </a:t>
            </a:r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costi</a:t>
            </a:r>
            <a:r>
              <a:rPr lang="it-IT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400" dirty="0" smtClean="0"/>
              <a:t>in 5 tipologie :</a:t>
            </a:r>
            <a:endParaRPr lang="it-IT" sz="24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1844080" y="2488602"/>
            <a:ext cx="1071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Merce</a:t>
            </a:r>
            <a:endParaRPr lang="it-IT" dirty="0"/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108" y="2384656"/>
            <a:ext cx="455580" cy="455580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1844080" y="3074684"/>
            <a:ext cx="3592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Manodopera</a:t>
            </a:r>
            <a:endParaRPr lang="it-IT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1844080" y="3660766"/>
            <a:ext cx="3592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</a:t>
            </a:r>
            <a:endParaRPr lang="it-IT" dirty="0"/>
          </a:p>
        </p:txBody>
      </p:sp>
      <p:sp>
        <p:nvSpPr>
          <p:cNvPr id="17" name="CasellaDiTesto 16"/>
          <p:cNvSpPr txBox="1"/>
          <p:nvPr/>
        </p:nvSpPr>
        <p:spPr>
          <a:xfrm>
            <a:off x="1844080" y="4246848"/>
            <a:ext cx="3592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Oneri Accessori</a:t>
            </a:r>
            <a:endParaRPr lang="it-IT" dirty="0"/>
          </a:p>
        </p:txBody>
      </p:sp>
      <p:sp>
        <p:nvSpPr>
          <p:cNvPr id="18" name="CasellaDiTesto 17"/>
          <p:cNvSpPr txBox="1"/>
          <p:nvPr/>
        </p:nvSpPr>
        <p:spPr>
          <a:xfrm>
            <a:off x="1844080" y="4832928"/>
            <a:ext cx="3592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Altro</a:t>
            </a:r>
            <a:endParaRPr lang="it-IT" dirty="0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025" y="2970739"/>
            <a:ext cx="504055" cy="504055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057" y="3600592"/>
            <a:ext cx="520457" cy="520457"/>
          </a:xfrm>
          <a:prstGeom prst="rect">
            <a:avLst/>
          </a:prstGeom>
        </p:spPr>
      </p:pic>
      <p:pic>
        <p:nvPicPr>
          <p:cNvPr id="19" name="Immagine 1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057" y="4760920"/>
            <a:ext cx="494469" cy="494469"/>
          </a:xfrm>
          <a:prstGeom prst="rect">
            <a:avLst/>
          </a:prstGeom>
        </p:spPr>
      </p:pic>
      <p:pic>
        <p:nvPicPr>
          <p:cNvPr id="20" name="Immagin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8057" y="4220430"/>
            <a:ext cx="452945" cy="452945"/>
          </a:xfrm>
          <a:prstGeom prst="rect">
            <a:avLst/>
          </a:prstGeom>
        </p:spPr>
      </p:pic>
      <p:sp>
        <p:nvSpPr>
          <p:cNvPr id="24" name="CasellaDiTesto 23"/>
          <p:cNvSpPr txBox="1"/>
          <p:nvPr/>
        </p:nvSpPr>
        <p:spPr>
          <a:xfrm>
            <a:off x="4037126" y="3070758"/>
            <a:ext cx="468052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dirty="0" smtClean="0"/>
              <a:t>« </a:t>
            </a:r>
            <a:r>
              <a:rPr lang="it-IT" dirty="0" smtClean="0"/>
              <a:t>Implementare una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ulteriore suddivisione</a:t>
            </a:r>
            <a:r>
              <a:rPr lang="it-IT" dirty="0" smtClean="0"/>
              <a:t> </a:t>
            </a:r>
          </a:p>
          <a:p>
            <a:pPr algn="just"/>
            <a:r>
              <a:rPr lang="it-IT" dirty="0" smtClean="0"/>
              <a:t>e relativa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Analisi dei Costi di commessa </a:t>
            </a:r>
          </a:p>
          <a:p>
            <a:pPr algn="just"/>
            <a:r>
              <a:rPr lang="it-IT" dirty="0" smtClean="0"/>
              <a:t>che si aggiunge e non sostituisce quella esistente  </a:t>
            </a:r>
            <a:r>
              <a:rPr lang="it-IT" sz="2000" dirty="0" smtClean="0"/>
              <a:t>»</a:t>
            </a:r>
            <a:endParaRPr lang="it-IT" sz="2000" dirty="0"/>
          </a:p>
        </p:txBody>
      </p:sp>
      <p:sp>
        <p:nvSpPr>
          <p:cNvPr id="25" name="CasellaDiTesto 24"/>
          <p:cNvSpPr txBox="1"/>
          <p:nvPr/>
        </p:nvSpPr>
        <p:spPr>
          <a:xfrm>
            <a:off x="4037126" y="4748653"/>
            <a:ext cx="4464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Analisi dei Costi </a:t>
            </a:r>
          </a:p>
          <a:p>
            <a:pPr algn="ctr"/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Preventivo e Consuntivo </a:t>
            </a:r>
          </a:p>
          <a:p>
            <a:pPr algn="ctr"/>
            <a:r>
              <a:rPr lang="it-IT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Fase di Lavorazione</a:t>
            </a:r>
            <a:endParaRPr lang="it-IT" sz="2000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3" y="6132752"/>
            <a:ext cx="1339889" cy="401967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39" y="6245423"/>
            <a:ext cx="1555349" cy="4659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227" y="1879147"/>
            <a:ext cx="4003330" cy="396334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9120" y="4536570"/>
            <a:ext cx="5234510" cy="17642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250"/>
                            </p:stCondLst>
                            <p:childTnLst>
                              <p:par>
                                <p:cTn id="4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/>
      <p:bldP spid="4" grpId="0"/>
      <p:bldP spid="7" grpId="0"/>
      <p:bldP spid="8" grpId="0"/>
      <p:bldP spid="15" grpId="0"/>
      <p:bldP spid="16" grpId="0"/>
      <p:bldP spid="17" grpId="0"/>
      <p:bldP spid="18" grpId="0"/>
      <p:bldP spid="24" grpId="0"/>
      <p:bldP spid="2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igura a mano libera 24"/>
          <p:cNvSpPr/>
          <p:nvPr/>
        </p:nvSpPr>
        <p:spPr>
          <a:xfrm>
            <a:off x="1474580" y="2907964"/>
            <a:ext cx="6227805" cy="3300519"/>
          </a:xfrm>
          <a:custGeom>
            <a:avLst/>
            <a:gdLst>
              <a:gd name="connsiteX0" fmla="*/ 3385752 w 5848865"/>
              <a:gd name="connsiteY0" fmla="*/ 0 h 3245708"/>
              <a:gd name="connsiteX1" fmla="*/ 0 w 5848865"/>
              <a:gd name="connsiteY1" fmla="*/ 873211 h 3245708"/>
              <a:gd name="connsiteX2" fmla="*/ 420130 w 5848865"/>
              <a:gd name="connsiteY2" fmla="*/ 2018270 h 3245708"/>
              <a:gd name="connsiteX3" fmla="*/ 659028 w 5848865"/>
              <a:gd name="connsiteY3" fmla="*/ 3245708 h 3245708"/>
              <a:gd name="connsiteX4" fmla="*/ 4547287 w 5848865"/>
              <a:gd name="connsiteY4" fmla="*/ 2965621 h 3245708"/>
              <a:gd name="connsiteX5" fmla="*/ 5848865 w 5848865"/>
              <a:gd name="connsiteY5" fmla="*/ 8238 h 3245708"/>
              <a:gd name="connsiteX6" fmla="*/ 3385752 w 5848865"/>
              <a:gd name="connsiteY6" fmla="*/ 0 h 3245708"/>
              <a:gd name="connsiteX0" fmla="*/ 3385752 w 5848865"/>
              <a:gd name="connsiteY0" fmla="*/ 0 h 3245708"/>
              <a:gd name="connsiteX1" fmla="*/ 0 w 5848865"/>
              <a:gd name="connsiteY1" fmla="*/ 873211 h 3245708"/>
              <a:gd name="connsiteX2" fmla="*/ 420130 w 5848865"/>
              <a:gd name="connsiteY2" fmla="*/ 2018270 h 3245708"/>
              <a:gd name="connsiteX3" fmla="*/ 659028 w 5848865"/>
              <a:gd name="connsiteY3" fmla="*/ 3245708 h 3245708"/>
              <a:gd name="connsiteX4" fmla="*/ 4547287 w 5848865"/>
              <a:gd name="connsiteY4" fmla="*/ 2965621 h 3245708"/>
              <a:gd name="connsiteX5" fmla="*/ 5848865 w 5848865"/>
              <a:gd name="connsiteY5" fmla="*/ 8238 h 3245708"/>
              <a:gd name="connsiteX6" fmla="*/ 3385752 w 5848865"/>
              <a:gd name="connsiteY6" fmla="*/ 0 h 3245708"/>
              <a:gd name="connsiteX0" fmla="*/ 3587084 w 6050197"/>
              <a:gd name="connsiteY0" fmla="*/ 0 h 3245708"/>
              <a:gd name="connsiteX1" fmla="*/ 201332 w 6050197"/>
              <a:gd name="connsiteY1" fmla="*/ 873211 h 3245708"/>
              <a:gd name="connsiteX2" fmla="*/ 860360 w 6050197"/>
              <a:gd name="connsiteY2" fmla="*/ 3245708 h 3245708"/>
              <a:gd name="connsiteX3" fmla="*/ 4748619 w 6050197"/>
              <a:gd name="connsiteY3" fmla="*/ 2965621 h 3245708"/>
              <a:gd name="connsiteX4" fmla="*/ 6050197 w 6050197"/>
              <a:gd name="connsiteY4" fmla="*/ 8238 h 3245708"/>
              <a:gd name="connsiteX5" fmla="*/ 3587084 w 6050197"/>
              <a:gd name="connsiteY5" fmla="*/ 0 h 3245708"/>
              <a:gd name="connsiteX0" fmla="*/ 3654972 w 6118085"/>
              <a:gd name="connsiteY0" fmla="*/ 0 h 3248629"/>
              <a:gd name="connsiteX1" fmla="*/ 269220 w 6118085"/>
              <a:gd name="connsiteY1" fmla="*/ 873211 h 3248629"/>
              <a:gd name="connsiteX2" fmla="*/ 928248 w 6118085"/>
              <a:gd name="connsiteY2" fmla="*/ 3245708 h 3248629"/>
              <a:gd name="connsiteX3" fmla="*/ 4816507 w 6118085"/>
              <a:gd name="connsiteY3" fmla="*/ 2965621 h 3248629"/>
              <a:gd name="connsiteX4" fmla="*/ 6118085 w 6118085"/>
              <a:gd name="connsiteY4" fmla="*/ 8238 h 3248629"/>
              <a:gd name="connsiteX5" fmla="*/ 3654972 w 6118085"/>
              <a:gd name="connsiteY5" fmla="*/ 0 h 3248629"/>
              <a:gd name="connsiteX0" fmla="*/ 3385752 w 5848865"/>
              <a:gd name="connsiteY0" fmla="*/ 0 h 3248716"/>
              <a:gd name="connsiteX1" fmla="*/ 0 w 5848865"/>
              <a:gd name="connsiteY1" fmla="*/ 873211 h 3248716"/>
              <a:gd name="connsiteX2" fmla="*/ 659028 w 5848865"/>
              <a:gd name="connsiteY2" fmla="*/ 3245708 h 3248716"/>
              <a:gd name="connsiteX3" fmla="*/ 4547287 w 5848865"/>
              <a:gd name="connsiteY3" fmla="*/ 2965621 h 3248716"/>
              <a:gd name="connsiteX4" fmla="*/ 5848865 w 5848865"/>
              <a:gd name="connsiteY4" fmla="*/ 8238 h 3248716"/>
              <a:gd name="connsiteX5" fmla="*/ 3385752 w 5848865"/>
              <a:gd name="connsiteY5" fmla="*/ 0 h 3248716"/>
              <a:gd name="connsiteX0" fmla="*/ 3385752 w 5848865"/>
              <a:gd name="connsiteY0" fmla="*/ 0 h 3345136"/>
              <a:gd name="connsiteX1" fmla="*/ 0 w 5848865"/>
              <a:gd name="connsiteY1" fmla="*/ 873211 h 3345136"/>
              <a:gd name="connsiteX2" fmla="*/ 659028 w 5848865"/>
              <a:gd name="connsiteY2" fmla="*/ 3245708 h 3345136"/>
              <a:gd name="connsiteX3" fmla="*/ 4547287 w 5848865"/>
              <a:gd name="connsiteY3" fmla="*/ 2965621 h 3345136"/>
              <a:gd name="connsiteX4" fmla="*/ 5848865 w 5848865"/>
              <a:gd name="connsiteY4" fmla="*/ 8238 h 3345136"/>
              <a:gd name="connsiteX5" fmla="*/ 3385752 w 5848865"/>
              <a:gd name="connsiteY5" fmla="*/ 0 h 3345136"/>
              <a:gd name="connsiteX0" fmla="*/ 3385752 w 5848865"/>
              <a:gd name="connsiteY0" fmla="*/ 0 h 2974067"/>
              <a:gd name="connsiteX1" fmla="*/ 0 w 5848865"/>
              <a:gd name="connsiteY1" fmla="*/ 873211 h 2974067"/>
              <a:gd name="connsiteX2" fmla="*/ 4547287 w 5848865"/>
              <a:gd name="connsiteY2" fmla="*/ 2965621 h 2974067"/>
              <a:gd name="connsiteX3" fmla="*/ 5848865 w 5848865"/>
              <a:gd name="connsiteY3" fmla="*/ 8238 h 2974067"/>
              <a:gd name="connsiteX4" fmla="*/ 3385752 w 5848865"/>
              <a:gd name="connsiteY4" fmla="*/ 0 h 2974067"/>
              <a:gd name="connsiteX0" fmla="*/ 3385752 w 5848865"/>
              <a:gd name="connsiteY0" fmla="*/ 0 h 3364078"/>
              <a:gd name="connsiteX1" fmla="*/ 0 w 5848865"/>
              <a:gd name="connsiteY1" fmla="*/ 873211 h 3364078"/>
              <a:gd name="connsiteX2" fmla="*/ 4547287 w 5848865"/>
              <a:gd name="connsiteY2" fmla="*/ 2965621 h 3364078"/>
              <a:gd name="connsiteX3" fmla="*/ 5848865 w 5848865"/>
              <a:gd name="connsiteY3" fmla="*/ 8238 h 3364078"/>
              <a:gd name="connsiteX4" fmla="*/ 3385752 w 5848865"/>
              <a:gd name="connsiteY4" fmla="*/ 0 h 3364078"/>
              <a:gd name="connsiteX0" fmla="*/ 3385752 w 5848865"/>
              <a:gd name="connsiteY0" fmla="*/ 0 h 3334830"/>
              <a:gd name="connsiteX1" fmla="*/ 0 w 5848865"/>
              <a:gd name="connsiteY1" fmla="*/ 873211 h 3334830"/>
              <a:gd name="connsiteX2" fmla="*/ 4547287 w 5848865"/>
              <a:gd name="connsiteY2" fmla="*/ 2965621 h 3334830"/>
              <a:gd name="connsiteX3" fmla="*/ 5848865 w 5848865"/>
              <a:gd name="connsiteY3" fmla="*/ 8238 h 3334830"/>
              <a:gd name="connsiteX4" fmla="*/ 3385752 w 5848865"/>
              <a:gd name="connsiteY4" fmla="*/ 0 h 3334830"/>
              <a:gd name="connsiteX0" fmla="*/ 3764692 w 6227805"/>
              <a:gd name="connsiteY0" fmla="*/ 0 h 3347493"/>
              <a:gd name="connsiteX1" fmla="*/ 0 w 6227805"/>
              <a:gd name="connsiteY1" fmla="*/ 1021492 h 3347493"/>
              <a:gd name="connsiteX2" fmla="*/ 4926227 w 6227805"/>
              <a:gd name="connsiteY2" fmla="*/ 2965621 h 3347493"/>
              <a:gd name="connsiteX3" fmla="*/ 6227805 w 6227805"/>
              <a:gd name="connsiteY3" fmla="*/ 8238 h 3347493"/>
              <a:gd name="connsiteX4" fmla="*/ 3764692 w 6227805"/>
              <a:gd name="connsiteY4" fmla="*/ 0 h 3347493"/>
              <a:gd name="connsiteX0" fmla="*/ 3764692 w 6227805"/>
              <a:gd name="connsiteY0" fmla="*/ 0 h 3280012"/>
              <a:gd name="connsiteX1" fmla="*/ 0 w 6227805"/>
              <a:gd name="connsiteY1" fmla="*/ 1021492 h 3280012"/>
              <a:gd name="connsiteX2" fmla="*/ 4456670 w 6227805"/>
              <a:gd name="connsiteY2" fmla="*/ 2891480 h 3280012"/>
              <a:gd name="connsiteX3" fmla="*/ 6227805 w 6227805"/>
              <a:gd name="connsiteY3" fmla="*/ 8238 h 3280012"/>
              <a:gd name="connsiteX4" fmla="*/ 3764692 w 6227805"/>
              <a:gd name="connsiteY4" fmla="*/ 0 h 3280012"/>
              <a:gd name="connsiteX0" fmla="*/ 3764692 w 6227805"/>
              <a:gd name="connsiteY0" fmla="*/ 0 h 3300519"/>
              <a:gd name="connsiteX1" fmla="*/ 0 w 6227805"/>
              <a:gd name="connsiteY1" fmla="*/ 1021492 h 3300519"/>
              <a:gd name="connsiteX2" fmla="*/ 4456670 w 6227805"/>
              <a:gd name="connsiteY2" fmla="*/ 2891480 h 3300519"/>
              <a:gd name="connsiteX3" fmla="*/ 6227805 w 6227805"/>
              <a:gd name="connsiteY3" fmla="*/ 8238 h 3300519"/>
              <a:gd name="connsiteX4" fmla="*/ 3764692 w 6227805"/>
              <a:gd name="connsiteY4" fmla="*/ 0 h 33005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27805" h="3300519">
                <a:moveTo>
                  <a:pt x="3764692" y="0"/>
                </a:moveTo>
                <a:lnTo>
                  <a:pt x="0" y="1021492"/>
                </a:lnTo>
                <a:cubicBezTo>
                  <a:pt x="2862649" y="1392193"/>
                  <a:pt x="-258119" y="4370172"/>
                  <a:pt x="4456670" y="2891480"/>
                </a:cubicBezTo>
                <a:lnTo>
                  <a:pt x="6227805" y="8238"/>
                </a:lnTo>
                <a:lnTo>
                  <a:pt x="3764692" y="0"/>
                </a:lnTo>
                <a:close/>
              </a:path>
            </a:pathLst>
          </a:custGeom>
          <a:solidFill>
            <a:srgbClr val="2E0B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72355"/>
            <a:ext cx="3600648" cy="621035"/>
          </a:xfrm>
        </p:spPr>
        <p:txBody>
          <a:bodyPr/>
          <a:lstStyle/>
          <a:p>
            <a:pPr algn="l"/>
            <a:r>
              <a:rPr lang="it-IT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delle Fasi</a:t>
            </a:r>
            <a:endParaRPr lang="it-IT" sz="28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11034" y="484421"/>
            <a:ext cx="8260268" cy="458233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it-I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Analisi </a:t>
            </a:r>
            <a:r>
              <a:rPr lang="it-I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Economica della Commessa</a:t>
            </a:r>
            <a:endParaRPr lang="it-I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CasellaDiTesto 9"/>
          <p:cNvSpPr txBox="1"/>
          <p:nvPr/>
        </p:nvSpPr>
        <p:spPr>
          <a:xfrm>
            <a:off x="1521254" y="2106196"/>
            <a:ext cx="10717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Merce</a:t>
            </a:r>
            <a:endParaRPr lang="it-IT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282" y="2002250"/>
            <a:ext cx="455580" cy="455580"/>
          </a:xfrm>
          <a:prstGeom prst="rect">
            <a:avLst/>
          </a:prstGeom>
        </p:spPr>
      </p:pic>
      <p:sp>
        <p:nvSpPr>
          <p:cNvPr id="21" name="Rettangolo arrotondato 20"/>
          <p:cNvSpPr/>
          <p:nvPr/>
        </p:nvSpPr>
        <p:spPr>
          <a:xfrm>
            <a:off x="5191375" y="2490782"/>
            <a:ext cx="2568220" cy="442755"/>
          </a:xfrm>
          <a:prstGeom prst="roundRect">
            <a:avLst/>
          </a:prstGeom>
          <a:pattFill prst="wdUpDiag">
            <a:fgClr>
              <a:srgbClr val="002060"/>
            </a:fgClr>
            <a:bgClr>
              <a:schemeClr val="accent1">
                <a:lumMod val="25000"/>
              </a:schemeClr>
            </a:bgClr>
          </a:patt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Movimento di Magazzino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07" y="1746194"/>
            <a:ext cx="2332452" cy="104620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4" name="Connettore 2 3"/>
          <p:cNvCxnSpPr>
            <a:stCxn id="2" idx="3"/>
            <a:endCxn id="21" idx="1"/>
          </p:cNvCxnSpPr>
          <p:nvPr/>
        </p:nvCxnSpPr>
        <p:spPr>
          <a:xfrm>
            <a:off x="3039759" y="2269297"/>
            <a:ext cx="2151616" cy="44286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tangolo 23"/>
          <p:cNvSpPr/>
          <p:nvPr/>
        </p:nvSpPr>
        <p:spPr>
          <a:xfrm>
            <a:off x="4777953" y="134367"/>
            <a:ext cx="39706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 Documenti di Costo</a:t>
            </a:r>
            <a:endParaRPr lang="it-IT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cxnSp>
        <p:nvCxnSpPr>
          <p:cNvPr id="32" name="Connettore 1 31"/>
          <p:cNvCxnSpPr>
            <a:endCxn id="27" idx="3"/>
          </p:cNvCxnSpPr>
          <p:nvPr/>
        </p:nvCxnSpPr>
        <p:spPr>
          <a:xfrm flipH="1">
            <a:off x="2202829" y="2933537"/>
            <a:ext cx="3234151" cy="967425"/>
          </a:xfrm>
          <a:prstGeom prst="line">
            <a:avLst/>
          </a:prstGeom>
          <a:ln w="25400"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1 33"/>
          <p:cNvCxnSpPr>
            <a:endCxn id="28" idx="0"/>
          </p:cNvCxnSpPr>
          <p:nvPr/>
        </p:nvCxnSpPr>
        <p:spPr>
          <a:xfrm flipH="1">
            <a:off x="2785942" y="2933537"/>
            <a:ext cx="3186497" cy="1507092"/>
          </a:xfrm>
          <a:prstGeom prst="line">
            <a:avLst/>
          </a:prstGeom>
          <a:ln w="25400"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1 36"/>
          <p:cNvCxnSpPr>
            <a:endCxn id="29" idx="0"/>
          </p:cNvCxnSpPr>
          <p:nvPr/>
        </p:nvCxnSpPr>
        <p:spPr>
          <a:xfrm flipH="1">
            <a:off x="3645921" y="2933537"/>
            <a:ext cx="2952594" cy="2791766"/>
          </a:xfrm>
          <a:prstGeom prst="line">
            <a:avLst/>
          </a:prstGeom>
          <a:ln w="25400"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>
            <a:endCxn id="30" idx="0"/>
          </p:cNvCxnSpPr>
          <p:nvPr/>
        </p:nvCxnSpPr>
        <p:spPr>
          <a:xfrm flipH="1">
            <a:off x="5863024" y="2933537"/>
            <a:ext cx="1691080" cy="2563675"/>
          </a:xfrm>
          <a:prstGeom prst="line">
            <a:avLst/>
          </a:prstGeom>
          <a:ln w="25400"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ttangolo arrotondato 26"/>
          <p:cNvSpPr/>
          <p:nvPr/>
        </p:nvSpPr>
        <p:spPr>
          <a:xfrm>
            <a:off x="1234539" y="3575908"/>
            <a:ext cx="968290" cy="650108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Bolla di Carico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8" name="Rettangolo arrotondato 27"/>
          <p:cNvSpPr/>
          <p:nvPr/>
        </p:nvSpPr>
        <p:spPr>
          <a:xfrm>
            <a:off x="2202829" y="4440629"/>
            <a:ext cx="1166226" cy="724501"/>
          </a:xfrm>
          <a:prstGeom prst="roundRect">
            <a:avLst/>
          </a:prstGeom>
          <a:solidFill>
            <a:srgbClr val="64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Fattura di Acquisto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ettangolo arrotondato 28"/>
          <p:cNvSpPr/>
          <p:nvPr/>
        </p:nvSpPr>
        <p:spPr>
          <a:xfrm>
            <a:off x="2912658" y="5725303"/>
            <a:ext cx="1466525" cy="639698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 di Trasporto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ttangolo arrotondato 29"/>
          <p:cNvSpPr/>
          <p:nvPr/>
        </p:nvSpPr>
        <p:spPr>
          <a:xfrm>
            <a:off x="5191375" y="5497212"/>
            <a:ext cx="1343298" cy="625408"/>
          </a:xfrm>
          <a:prstGeom prst="roundRect">
            <a:avLst/>
          </a:prstGeom>
          <a:solidFill>
            <a:srgbClr val="CC66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Rapportino di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ettangolo arrotondato 47"/>
          <p:cNvSpPr/>
          <p:nvPr/>
        </p:nvSpPr>
        <p:spPr>
          <a:xfrm>
            <a:off x="5227391" y="1297459"/>
            <a:ext cx="1314067" cy="70479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Ordine a Fornitore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Rettangolo arrotondato 48"/>
          <p:cNvSpPr/>
          <p:nvPr/>
        </p:nvSpPr>
        <p:spPr>
          <a:xfrm>
            <a:off x="5131118" y="1200996"/>
            <a:ext cx="1520250" cy="918628"/>
          </a:xfrm>
          <a:prstGeom prst="roundRect">
            <a:avLst/>
          </a:prstGeom>
          <a:noFill/>
          <a:ln>
            <a:solidFill>
              <a:srgbClr val="EA8B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0" name="CasellaDiTesto 49"/>
          <p:cNvSpPr txBox="1"/>
          <p:nvPr/>
        </p:nvSpPr>
        <p:spPr>
          <a:xfrm>
            <a:off x="5789113" y="925205"/>
            <a:ext cx="845512" cy="307777"/>
          </a:xfrm>
          <a:prstGeom prst="rect">
            <a:avLst/>
          </a:prstGeom>
          <a:noFill/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EA8B00"/>
                </a:solidFill>
              </a:rPr>
              <a:t>Ordinato</a:t>
            </a:r>
            <a:endParaRPr lang="it-IT" sz="1400" b="1" dirty="0">
              <a:solidFill>
                <a:srgbClr val="EA8B00"/>
              </a:solidFill>
            </a:endParaRPr>
          </a:p>
        </p:txBody>
      </p:sp>
      <p:cxnSp>
        <p:nvCxnSpPr>
          <p:cNvPr id="55" name="Connettore 2 54"/>
          <p:cNvCxnSpPr>
            <a:stCxn id="2" idx="3"/>
            <a:endCxn id="49" idx="1"/>
          </p:cNvCxnSpPr>
          <p:nvPr/>
        </p:nvCxnSpPr>
        <p:spPr>
          <a:xfrm flipV="1">
            <a:off x="3039759" y="1660310"/>
            <a:ext cx="2091359" cy="60898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8" name="Immagine 5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3" y="6132752"/>
            <a:ext cx="1339889" cy="401967"/>
          </a:xfrm>
          <a:prstGeom prst="rect">
            <a:avLst/>
          </a:prstGeom>
        </p:spPr>
      </p:pic>
      <p:pic>
        <p:nvPicPr>
          <p:cNvPr id="59" name="Immagine 5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39" y="6245423"/>
            <a:ext cx="1555349" cy="4659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435898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10" grpId="0"/>
      <p:bldP spid="21" grpId="0" animBg="1"/>
      <p:bldP spid="27" grpId="0" animBg="1"/>
      <p:bldP spid="28" grpId="0" animBg="1"/>
      <p:bldP spid="29" grpId="0" animBg="1"/>
      <p:bldP spid="30" grpId="0" animBg="1"/>
      <p:bldP spid="48" grpId="0" animBg="1"/>
      <p:bldP spid="49" grpId="0" animBg="1"/>
      <p:bldP spid="5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Immagine 4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3" y="6132752"/>
            <a:ext cx="1339889" cy="401967"/>
          </a:xfrm>
          <a:prstGeom prst="rect">
            <a:avLst/>
          </a:prstGeom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72355"/>
            <a:ext cx="3600648" cy="621035"/>
          </a:xfrm>
        </p:spPr>
        <p:txBody>
          <a:bodyPr/>
          <a:lstStyle/>
          <a:p>
            <a:pPr algn="l"/>
            <a:r>
              <a:rPr lang="it-IT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delle Fasi</a:t>
            </a:r>
            <a:endParaRPr lang="it-IT" sz="28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11034" y="484421"/>
            <a:ext cx="8260268" cy="458233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it-I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Analisi </a:t>
            </a:r>
            <a:r>
              <a:rPr lang="it-I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Economica della Commessa</a:t>
            </a:r>
            <a:endParaRPr lang="it-I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2611">
            <a:off x="534316" y="1002668"/>
            <a:ext cx="2793770" cy="11833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4" name="Connettore 2 3"/>
          <p:cNvCxnSpPr>
            <a:stCxn id="2" idx="3"/>
            <a:endCxn id="19" idx="1"/>
          </p:cNvCxnSpPr>
          <p:nvPr/>
        </p:nvCxnSpPr>
        <p:spPr>
          <a:xfrm flipV="1">
            <a:off x="3323368" y="1707974"/>
            <a:ext cx="1826817" cy="105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ttangolo 23"/>
          <p:cNvSpPr/>
          <p:nvPr/>
        </p:nvSpPr>
        <p:spPr>
          <a:xfrm>
            <a:off x="4777953" y="134367"/>
            <a:ext cx="39706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 Documenti di Costo</a:t>
            </a:r>
            <a:endParaRPr lang="it-IT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384360" y="1377689"/>
            <a:ext cx="17960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Manodopera</a:t>
            </a:r>
            <a:endParaRPr lang="it-IT" dirty="0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305" y="1273744"/>
            <a:ext cx="504055" cy="504055"/>
          </a:xfrm>
          <a:prstGeom prst="rect">
            <a:avLst/>
          </a:prstGeom>
        </p:spPr>
      </p:pic>
      <p:sp>
        <p:nvSpPr>
          <p:cNvPr id="19" name="Rettangolo arrotondato 18"/>
          <p:cNvSpPr/>
          <p:nvPr/>
        </p:nvSpPr>
        <p:spPr>
          <a:xfrm>
            <a:off x="5150185" y="1319687"/>
            <a:ext cx="2651047" cy="776574"/>
          </a:xfrm>
          <a:prstGeom prst="roundRect">
            <a:avLst/>
          </a:prstGeom>
          <a:solidFill>
            <a:srgbClr val="CC66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Rapportino di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</a:p>
          <a:p>
            <a:pPr algn="ctr"/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Commessa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Connettore 2 21"/>
          <p:cNvCxnSpPr>
            <a:stCxn id="2" idx="3"/>
            <a:endCxn id="23" idx="1"/>
          </p:cNvCxnSpPr>
          <p:nvPr/>
        </p:nvCxnSpPr>
        <p:spPr>
          <a:xfrm>
            <a:off x="3323368" y="1709028"/>
            <a:ext cx="1826816" cy="101589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ttangolo arrotondato 22"/>
          <p:cNvSpPr/>
          <p:nvPr/>
        </p:nvSpPr>
        <p:spPr>
          <a:xfrm>
            <a:off x="5150184" y="2336635"/>
            <a:ext cx="2651047" cy="776574"/>
          </a:xfrm>
          <a:prstGeom prst="roundRect">
            <a:avLst/>
          </a:prstGeom>
          <a:solidFill>
            <a:srgbClr val="CC66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Rapportino di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</a:p>
          <a:p>
            <a:pPr algn="ctr"/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Dipendente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CasellaDiTesto 24"/>
          <p:cNvSpPr txBox="1"/>
          <p:nvPr/>
        </p:nvSpPr>
        <p:spPr>
          <a:xfrm>
            <a:off x="1384360" y="3611338"/>
            <a:ext cx="10404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Servizi</a:t>
            </a:r>
            <a:endParaRPr lang="it-IT" dirty="0"/>
          </a:p>
        </p:txBody>
      </p:sp>
      <p:pic>
        <p:nvPicPr>
          <p:cNvPr id="26" name="Immagin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77" y="3551164"/>
            <a:ext cx="520457" cy="520457"/>
          </a:xfrm>
          <a:prstGeom prst="rect">
            <a:avLst/>
          </a:prstGeom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82611">
            <a:off x="451811" y="3229064"/>
            <a:ext cx="2494851" cy="12791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31" name="Connettore 2 30"/>
          <p:cNvCxnSpPr>
            <a:stCxn id="27" idx="3"/>
            <a:endCxn id="32" idx="1"/>
          </p:cNvCxnSpPr>
          <p:nvPr/>
        </p:nvCxnSpPr>
        <p:spPr>
          <a:xfrm flipV="1">
            <a:off x="2942449" y="3887537"/>
            <a:ext cx="2256321" cy="8352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tangolo arrotondato 31"/>
          <p:cNvSpPr/>
          <p:nvPr/>
        </p:nvSpPr>
        <p:spPr>
          <a:xfrm>
            <a:off x="5198770" y="3499250"/>
            <a:ext cx="2651047" cy="776574"/>
          </a:xfrm>
          <a:prstGeom prst="roundRect">
            <a:avLst/>
          </a:prstGeom>
          <a:pattFill prst="wdDnDiag">
            <a:fgClr>
              <a:srgbClr val="CC6600"/>
            </a:fgClr>
            <a:bgClr>
              <a:srgbClr val="EA8B00"/>
            </a:bgClr>
          </a:patt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Rapportino di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</a:p>
          <a:p>
            <a:pPr algn="ctr"/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Commessa </a:t>
            </a:r>
          </a:p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 CONSUNTIVAZIONE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3" name="Connettore 2 32"/>
          <p:cNvCxnSpPr>
            <a:stCxn id="27" idx="3"/>
            <a:endCxn id="34" idx="1"/>
          </p:cNvCxnSpPr>
          <p:nvPr/>
        </p:nvCxnSpPr>
        <p:spPr>
          <a:xfrm>
            <a:off x="2942449" y="3971057"/>
            <a:ext cx="2256320" cy="93342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arrotondato 33"/>
          <p:cNvSpPr/>
          <p:nvPr/>
        </p:nvSpPr>
        <p:spPr>
          <a:xfrm>
            <a:off x="5198769" y="4516198"/>
            <a:ext cx="2651047" cy="776574"/>
          </a:xfrm>
          <a:prstGeom prst="roundRect">
            <a:avLst/>
          </a:prstGeom>
          <a:pattFill prst="wdDnDiag">
            <a:fgClr>
              <a:srgbClr val="CC6600"/>
            </a:fgClr>
            <a:bgClr>
              <a:srgbClr val="FF9900"/>
            </a:bgClr>
          </a:patt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Rapportino di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</a:p>
          <a:p>
            <a:pPr algn="ctr"/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Dipendente</a:t>
            </a:r>
          </a:p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 CONSUNTIVAZIONE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ettangolo arrotondato 36"/>
          <p:cNvSpPr/>
          <p:nvPr/>
        </p:nvSpPr>
        <p:spPr>
          <a:xfrm>
            <a:off x="5198768" y="5544498"/>
            <a:ext cx="2651049" cy="510312"/>
          </a:xfrm>
          <a:prstGeom prst="roundRect">
            <a:avLst/>
          </a:prstGeom>
          <a:solidFill>
            <a:srgbClr val="64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Fattura di Acquisto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8" name="Connettore 2 37"/>
          <p:cNvCxnSpPr>
            <a:stCxn id="27" idx="3"/>
            <a:endCxn id="37" idx="1"/>
          </p:cNvCxnSpPr>
          <p:nvPr/>
        </p:nvCxnSpPr>
        <p:spPr>
          <a:xfrm>
            <a:off x="2942449" y="3971057"/>
            <a:ext cx="2256319" cy="182859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ttangolo arrotondato 40"/>
          <p:cNvSpPr/>
          <p:nvPr/>
        </p:nvSpPr>
        <p:spPr>
          <a:xfrm>
            <a:off x="2750672" y="5343785"/>
            <a:ext cx="1314067" cy="70479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Ordine a Fornitore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Rettangolo arrotondato 41"/>
          <p:cNvSpPr/>
          <p:nvPr/>
        </p:nvSpPr>
        <p:spPr>
          <a:xfrm>
            <a:off x="2654399" y="5247322"/>
            <a:ext cx="1520250" cy="918628"/>
          </a:xfrm>
          <a:prstGeom prst="roundRect">
            <a:avLst/>
          </a:prstGeom>
          <a:noFill/>
          <a:ln>
            <a:solidFill>
              <a:srgbClr val="EA8B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3361666" y="6120639"/>
            <a:ext cx="845512" cy="307777"/>
          </a:xfrm>
          <a:prstGeom prst="rect">
            <a:avLst/>
          </a:prstGeom>
          <a:noFill/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EA8B00"/>
                </a:solidFill>
              </a:rPr>
              <a:t>Ordinato</a:t>
            </a:r>
            <a:endParaRPr lang="it-IT" sz="1400" b="1" dirty="0">
              <a:solidFill>
                <a:srgbClr val="EA8B00"/>
              </a:solidFill>
            </a:endParaRPr>
          </a:p>
        </p:txBody>
      </p:sp>
      <p:cxnSp>
        <p:nvCxnSpPr>
          <p:cNvPr id="44" name="Connettore 2 43"/>
          <p:cNvCxnSpPr>
            <a:stCxn id="27" idx="3"/>
            <a:endCxn id="42" idx="0"/>
          </p:cNvCxnSpPr>
          <p:nvPr/>
        </p:nvCxnSpPr>
        <p:spPr>
          <a:xfrm>
            <a:off x="2942449" y="3971057"/>
            <a:ext cx="472075" cy="127626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Immagine 4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39" y="6245423"/>
            <a:ext cx="1555349" cy="4659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85594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5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000"/>
                            </p:stCondLst>
                            <p:childTnLst>
                              <p:par>
                                <p:cTn id="7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500"/>
                            </p:stCondLst>
                            <p:childTnLst>
                              <p:par>
                                <p:cTn id="7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9" grpId="0" animBg="1"/>
      <p:bldP spid="23" grpId="0" animBg="1"/>
      <p:bldP spid="25" grpId="0"/>
      <p:bldP spid="32" grpId="0" animBg="1"/>
      <p:bldP spid="34" grpId="0" animBg="1"/>
      <p:bldP spid="37" grpId="0" animBg="1"/>
      <p:bldP spid="41" grpId="0" animBg="1"/>
      <p:bldP spid="42" grpId="0" animBg="1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72355"/>
            <a:ext cx="3600648" cy="621035"/>
          </a:xfrm>
        </p:spPr>
        <p:txBody>
          <a:bodyPr/>
          <a:lstStyle/>
          <a:p>
            <a:pPr algn="l"/>
            <a:r>
              <a:rPr lang="it-IT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delle Fasi</a:t>
            </a:r>
            <a:endParaRPr lang="it-IT" sz="28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11034" y="484421"/>
            <a:ext cx="8260268" cy="458233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it-I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Analisi </a:t>
            </a:r>
            <a:r>
              <a:rPr lang="it-I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Economica della Commessa</a:t>
            </a:r>
            <a:endParaRPr lang="it-I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4777953" y="134367"/>
            <a:ext cx="39706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 Documenti di Costo</a:t>
            </a:r>
            <a:endParaRPr lang="it-IT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27" name="Immagine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03" y="1354307"/>
            <a:ext cx="3234976" cy="12791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31" name="Connettore 2 30"/>
          <p:cNvCxnSpPr>
            <a:stCxn id="27" idx="3"/>
            <a:endCxn id="32" idx="1"/>
          </p:cNvCxnSpPr>
          <p:nvPr/>
        </p:nvCxnSpPr>
        <p:spPr>
          <a:xfrm flipV="1">
            <a:off x="3759679" y="1990630"/>
            <a:ext cx="1513232" cy="323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ttangolo arrotondato 31"/>
          <p:cNvSpPr/>
          <p:nvPr/>
        </p:nvSpPr>
        <p:spPr>
          <a:xfrm>
            <a:off x="5272911" y="1602343"/>
            <a:ext cx="2651047" cy="776574"/>
          </a:xfrm>
          <a:prstGeom prst="roundRect">
            <a:avLst/>
          </a:prstGeom>
          <a:pattFill prst="wdDnDiag">
            <a:fgClr>
              <a:srgbClr val="CC6600"/>
            </a:fgClr>
            <a:bgClr>
              <a:srgbClr val="EA8B00"/>
            </a:bgClr>
          </a:patt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Rapportino di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</a:p>
          <a:p>
            <a:pPr algn="ctr"/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Commessa </a:t>
            </a:r>
          </a:p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 CONSUNTIVAZIONE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3" name="Connettore 2 32"/>
          <p:cNvCxnSpPr>
            <a:stCxn id="27" idx="3"/>
            <a:endCxn id="34" idx="1"/>
          </p:cNvCxnSpPr>
          <p:nvPr/>
        </p:nvCxnSpPr>
        <p:spPr>
          <a:xfrm>
            <a:off x="3759679" y="1993867"/>
            <a:ext cx="1513231" cy="101371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ttangolo arrotondato 33"/>
          <p:cNvSpPr/>
          <p:nvPr/>
        </p:nvSpPr>
        <p:spPr>
          <a:xfrm>
            <a:off x="5272910" y="2619291"/>
            <a:ext cx="2651047" cy="776574"/>
          </a:xfrm>
          <a:prstGeom prst="roundRect">
            <a:avLst/>
          </a:prstGeom>
          <a:pattFill prst="wdDnDiag">
            <a:fgClr>
              <a:srgbClr val="CC6600"/>
            </a:fgClr>
            <a:bgClr>
              <a:srgbClr val="FF9900"/>
            </a:bgClr>
          </a:patt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Rapportino di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</a:p>
          <a:p>
            <a:pPr algn="ctr"/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Dipendente</a:t>
            </a:r>
          </a:p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 CONSUNTIVAZIONE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1308057" y="1756693"/>
            <a:ext cx="23006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Oneri Accessori</a:t>
            </a:r>
            <a:endParaRPr lang="it-IT" dirty="0"/>
          </a:p>
        </p:txBody>
      </p:sp>
      <p:pic>
        <p:nvPicPr>
          <p:cNvPr id="28" name="Immagin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462" y="1730275"/>
            <a:ext cx="452945" cy="452945"/>
          </a:xfrm>
          <a:prstGeom prst="rect">
            <a:avLst/>
          </a:prstGeom>
        </p:spPr>
      </p:pic>
      <p:pic>
        <p:nvPicPr>
          <p:cNvPr id="29" name="Immagine 2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81" y="3722729"/>
            <a:ext cx="2230857" cy="127911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cxnSp>
        <p:nvCxnSpPr>
          <p:cNvPr id="30" name="Connettore 2 29"/>
          <p:cNvCxnSpPr>
            <a:stCxn id="29" idx="3"/>
            <a:endCxn id="35" idx="1"/>
          </p:cNvCxnSpPr>
          <p:nvPr/>
        </p:nvCxnSpPr>
        <p:spPr>
          <a:xfrm>
            <a:off x="2751438" y="4362289"/>
            <a:ext cx="2517351" cy="50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ttangolo arrotondato 34"/>
          <p:cNvSpPr/>
          <p:nvPr/>
        </p:nvSpPr>
        <p:spPr>
          <a:xfrm>
            <a:off x="5268789" y="3979003"/>
            <a:ext cx="2651047" cy="776574"/>
          </a:xfrm>
          <a:prstGeom prst="roundRect">
            <a:avLst/>
          </a:prstGeom>
          <a:pattFill prst="wdDnDiag">
            <a:fgClr>
              <a:srgbClr val="CC6600"/>
            </a:fgClr>
            <a:bgClr>
              <a:srgbClr val="EA8B00"/>
            </a:bgClr>
          </a:patt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Rapportino di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</a:p>
          <a:p>
            <a:pPr algn="ctr"/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Commessa </a:t>
            </a:r>
          </a:p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 CONSUNTIVAZIONE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36" name="Connettore 2 35"/>
          <p:cNvCxnSpPr>
            <a:stCxn id="29" idx="3"/>
            <a:endCxn id="39" idx="1"/>
          </p:cNvCxnSpPr>
          <p:nvPr/>
        </p:nvCxnSpPr>
        <p:spPr>
          <a:xfrm>
            <a:off x="2751438" y="4362289"/>
            <a:ext cx="2517350" cy="1021949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ttangolo arrotondato 38"/>
          <p:cNvSpPr/>
          <p:nvPr/>
        </p:nvSpPr>
        <p:spPr>
          <a:xfrm>
            <a:off x="5268788" y="4995951"/>
            <a:ext cx="2651047" cy="776574"/>
          </a:xfrm>
          <a:prstGeom prst="roundRect">
            <a:avLst/>
          </a:prstGeom>
          <a:pattFill prst="wdDnDiag">
            <a:fgClr>
              <a:srgbClr val="CC6600"/>
            </a:fgClr>
            <a:bgClr>
              <a:srgbClr val="FF9900"/>
            </a:bgClr>
          </a:patt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Rapportino di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</a:p>
          <a:p>
            <a:pPr algn="ctr"/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Dipendente</a:t>
            </a:r>
          </a:p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 CONSUNTIVAZIONE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2" name="CasellaDiTesto 41"/>
          <p:cNvSpPr txBox="1"/>
          <p:nvPr/>
        </p:nvSpPr>
        <p:spPr>
          <a:xfrm>
            <a:off x="1402758" y="4192063"/>
            <a:ext cx="8826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Altro</a:t>
            </a:r>
            <a:endParaRPr lang="it-IT" dirty="0"/>
          </a:p>
        </p:txBody>
      </p:sp>
      <p:pic>
        <p:nvPicPr>
          <p:cNvPr id="43" name="Immagine 4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35" y="4120055"/>
            <a:ext cx="494469" cy="494469"/>
          </a:xfrm>
          <a:prstGeom prst="rect">
            <a:avLst/>
          </a:prstGeom>
        </p:spPr>
      </p:pic>
      <p:pic>
        <p:nvPicPr>
          <p:cNvPr id="44" name="Immagine 4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3" y="6132752"/>
            <a:ext cx="1339889" cy="401967"/>
          </a:xfrm>
          <a:prstGeom prst="rect">
            <a:avLst/>
          </a:prstGeom>
        </p:spPr>
      </p:pic>
      <p:pic>
        <p:nvPicPr>
          <p:cNvPr id="45" name="Immagine 4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39" y="6245423"/>
            <a:ext cx="1555349" cy="4659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72121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5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4" grpId="0" animBg="1"/>
      <p:bldP spid="21" grpId="0"/>
      <p:bldP spid="35" grpId="0" animBg="1"/>
      <p:bldP spid="39" grpId="0" animBg="1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72355"/>
            <a:ext cx="3600648" cy="621035"/>
          </a:xfrm>
        </p:spPr>
        <p:txBody>
          <a:bodyPr/>
          <a:lstStyle/>
          <a:p>
            <a:pPr algn="l"/>
            <a:r>
              <a:rPr lang="it-IT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delle Fasi</a:t>
            </a:r>
            <a:endParaRPr lang="it-IT" sz="28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11034" y="484421"/>
            <a:ext cx="8260268" cy="458233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l"/>
            <a:r>
              <a:rPr lang="it-IT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Analisi </a:t>
            </a:r>
            <a:r>
              <a:rPr lang="it-IT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Economica della Commessa</a:t>
            </a:r>
            <a:endParaRPr lang="it-IT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4777953" y="134367"/>
            <a:ext cx="3970637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28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 Documenti di Costo</a:t>
            </a:r>
            <a:endParaRPr lang="it-IT" sz="2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6807" y="1040412"/>
            <a:ext cx="6210300" cy="298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Rettangolo arrotondato 21"/>
          <p:cNvSpPr/>
          <p:nvPr/>
        </p:nvSpPr>
        <p:spPr>
          <a:xfrm>
            <a:off x="743915" y="4050729"/>
            <a:ext cx="1314067" cy="70479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Ordine a Fornitore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2150587" y="4061124"/>
            <a:ext cx="2052000" cy="684000"/>
          </a:xfrm>
          <a:prstGeom prst="roundRect">
            <a:avLst/>
          </a:prstGeom>
          <a:solidFill>
            <a:srgbClr val="CC66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Rapportino di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</a:p>
          <a:p>
            <a:pPr algn="ctr"/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Commessa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Rettangolo arrotondato 24"/>
          <p:cNvSpPr/>
          <p:nvPr/>
        </p:nvSpPr>
        <p:spPr>
          <a:xfrm>
            <a:off x="4295192" y="4061124"/>
            <a:ext cx="2052000" cy="684000"/>
          </a:xfrm>
          <a:prstGeom prst="roundRect">
            <a:avLst/>
          </a:prstGeom>
          <a:solidFill>
            <a:srgbClr val="CC66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Rapportino di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</a:p>
          <a:p>
            <a:pPr algn="ctr"/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Dipendente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6" name="Rettangolo arrotondato 25"/>
          <p:cNvSpPr/>
          <p:nvPr/>
        </p:nvSpPr>
        <p:spPr>
          <a:xfrm>
            <a:off x="6439798" y="4061124"/>
            <a:ext cx="1673633" cy="684000"/>
          </a:xfrm>
          <a:prstGeom prst="roundRect">
            <a:avLst/>
          </a:prstGeom>
          <a:solidFill>
            <a:srgbClr val="64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Fattura di Acquisto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4" name="Connettore 2 43"/>
          <p:cNvCxnSpPr>
            <a:stCxn id="20" idx="2"/>
            <a:endCxn id="37" idx="0"/>
          </p:cNvCxnSpPr>
          <p:nvPr/>
        </p:nvCxnSpPr>
        <p:spPr>
          <a:xfrm>
            <a:off x="2019787" y="5357079"/>
            <a:ext cx="1234674" cy="457826"/>
          </a:xfrm>
          <a:prstGeom prst="straightConnector1">
            <a:avLst/>
          </a:prstGeom>
          <a:ln w="381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ttangolo arrotondato 36"/>
          <p:cNvSpPr/>
          <p:nvPr/>
        </p:nvSpPr>
        <p:spPr>
          <a:xfrm>
            <a:off x="2814329" y="5814905"/>
            <a:ext cx="880264" cy="464031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Bolla di Carico</a:t>
            </a:r>
            <a:endParaRPr lang="it-IT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5" name="Connettore 2 44"/>
          <p:cNvCxnSpPr>
            <a:stCxn id="20" idx="2"/>
            <a:endCxn id="38" idx="0"/>
          </p:cNvCxnSpPr>
          <p:nvPr/>
        </p:nvCxnSpPr>
        <p:spPr>
          <a:xfrm>
            <a:off x="2019787" y="5357079"/>
            <a:ext cx="2427201" cy="457827"/>
          </a:xfrm>
          <a:prstGeom prst="straightConnector1">
            <a:avLst/>
          </a:prstGeom>
          <a:ln w="381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2 45"/>
          <p:cNvCxnSpPr>
            <a:stCxn id="20" idx="2"/>
            <a:endCxn id="40" idx="0"/>
          </p:cNvCxnSpPr>
          <p:nvPr/>
        </p:nvCxnSpPr>
        <p:spPr>
          <a:xfrm>
            <a:off x="2019787" y="5357079"/>
            <a:ext cx="3878417" cy="465626"/>
          </a:xfrm>
          <a:prstGeom prst="straightConnector1">
            <a:avLst/>
          </a:prstGeom>
          <a:ln w="381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ttangolo arrotondato 37"/>
          <p:cNvSpPr/>
          <p:nvPr/>
        </p:nvSpPr>
        <p:spPr>
          <a:xfrm>
            <a:off x="3916885" y="5814906"/>
            <a:ext cx="1060205" cy="464031"/>
          </a:xfrm>
          <a:prstGeom prst="roundRect">
            <a:avLst/>
          </a:prstGeom>
          <a:solidFill>
            <a:srgbClr val="64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Fattura di Acquisto</a:t>
            </a:r>
            <a:endParaRPr lang="it-IT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Rettangolo arrotondato 39"/>
          <p:cNvSpPr/>
          <p:nvPr/>
        </p:nvSpPr>
        <p:spPr>
          <a:xfrm>
            <a:off x="5231601" y="5822705"/>
            <a:ext cx="1333205" cy="45660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 di Trasporto</a:t>
            </a:r>
            <a:endParaRPr lang="it-IT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Rettangolo arrotondato 19"/>
          <p:cNvSpPr/>
          <p:nvPr/>
        </p:nvSpPr>
        <p:spPr>
          <a:xfrm>
            <a:off x="735677" y="4914324"/>
            <a:ext cx="2568220" cy="442755"/>
          </a:xfrm>
          <a:prstGeom prst="roundRect">
            <a:avLst/>
          </a:prstGeom>
          <a:pattFill prst="wdUpDiag">
            <a:fgClr>
              <a:srgbClr val="002060"/>
            </a:fgClr>
            <a:bgClr>
              <a:schemeClr val="accent1">
                <a:lumMod val="25000"/>
              </a:schemeClr>
            </a:bgClr>
          </a:patt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Movimento di Magazzino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7" name="Immagine 4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3" y="6132752"/>
            <a:ext cx="1339889" cy="401967"/>
          </a:xfrm>
          <a:prstGeom prst="rect">
            <a:avLst/>
          </a:prstGeom>
        </p:spPr>
      </p:pic>
      <p:pic>
        <p:nvPicPr>
          <p:cNvPr id="48" name="Immagine 4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39" y="6245423"/>
            <a:ext cx="1555349" cy="4659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9513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5" grpId="0" animBg="1"/>
      <p:bldP spid="26" grpId="0" animBg="1"/>
      <p:bldP spid="37" grpId="0" animBg="1"/>
      <p:bldP spid="38" grpId="0" animBg="1"/>
      <p:bldP spid="40" grpId="0" animBg="1"/>
      <p:bldP spid="2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204684" y="1561633"/>
            <a:ext cx="6613024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Perfetto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sz="2000" dirty="0" smtClean="0"/>
              <a:t>implementa </a:t>
            </a:r>
            <a:r>
              <a:rPr lang="it-IT" dirty="0" smtClean="0"/>
              <a:t>la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delle Fasi</a:t>
            </a:r>
            <a:r>
              <a:rPr lang="it-IT" dirty="0" smtClean="0"/>
              <a:t> in tutti i documenti che hanno a che fare con il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flusso di lavoro</a:t>
            </a:r>
            <a:r>
              <a:rPr lang="it-IT" dirty="0" smtClean="0"/>
              <a:t> dei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Preventivi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e delle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Commesse</a:t>
            </a:r>
            <a:r>
              <a:rPr lang="it-IT" dirty="0" smtClean="0"/>
              <a:t>. In particolare quindi con tutti i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documenti</a:t>
            </a:r>
            <a:r>
              <a:rPr lang="it-IT" dirty="0" smtClean="0"/>
              <a:t> che sono base di calcolo per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l’analisi economica </a:t>
            </a:r>
            <a:r>
              <a:rPr lang="it-IT" dirty="0" smtClean="0"/>
              <a:t>dei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Costi di Commessa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72355"/>
            <a:ext cx="3600648" cy="621035"/>
          </a:xfrm>
        </p:spPr>
        <p:txBody>
          <a:bodyPr/>
          <a:lstStyle/>
          <a:p>
            <a:pPr algn="l"/>
            <a:r>
              <a:rPr lang="it-IT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delle Fasi</a:t>
            </a:r>
            <a:endParaRPr lang="it-IT" sz="28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9916" y="869865"/>
            <a:ext cx="455580" cy="455580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3519" y="845628"/>
            <a:ext cx="504055" cy="504055"/>
          </a:xfrm>
          <a:prstGeom prst="rect">
            <a:avLst/>
          </a:prstGeom>
        </p:spPr>
      </p:pic>
      <p:pic>
        <p:nvPicPr>
          <p:cNvPr id="10" name="Immagin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5597" y="837427"/>
            <a:ext cx="520457" cy="520457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5045" y="850421"/>
            <a:ext cx="494469" cy="494469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4077" y="871183"/>
            <a:ext cx="452945" cy="452945"/>
          </a:xfrm>
          <a:prstGeom prst="rect">
            <a:avLst/>
          </a:prstGeom>
        </p:spPr>
      </p:pic>
      <p:sp>
        <p:nvSpPr>
          <p:cNvPr id="13" name="Rettangolo arrotondato 12"/>
          <p:cNvSpPr/>
          <p:nvPr/>
        </p:nvSpPr>
        <p:spPr>
          <a:xfrm>
            <a:off x="743915" y="4050729"/>
            <a:ext cx="1314067" cy="70479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Ordine a Fornitore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tangolo arrotondato 13"/>
          <p:cNvSpPr/>
          <p:nvPr/>
        </p:nvSpPr>
        <p:spPr>
          <a:xfrm>
            <a:off x="2150587" y="4061124"/>
            <a:ext cx="2052000" cy="684000"/>
          </a:xfrm>
          <a:prstGeom prst="roundRect">
            <a:avLst/>
          </a:prstGeom>
          <a:solidFill>
            <a:srgbClr val="CC66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Rapportino di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</a:p>
          <a:p>
            <a:pPr algn="ctr"/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Commessa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ttangolo arrotondato 14"/>
          <p:cNvSpPr/>
          <p:nvPr/>
        </p:nvSpPr>
        <p:spPr>
          <a:xfrm>
            <a:off x="4295192" y="4061124"/>
            <a:ext cx="2052000" cy="684000"/>
          </a:xfrm>
          <a:prstGeom prst="roundRect">
            <a:avLst/>
          </a:prstGeom>
          <a:solidFill>
            <a:srgbClr val="CC66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Rapportino di 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Lavoro</a:t>
            </a:r>
          </a:p>
          <a:p>
            <a:pPr algn="ctr"/>
            <a:r>
              <a:rPr lang="it-IT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 Dipendente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ttangolo arrotondato 15"/>
          <p:cNvSpPr/>
          <p:nvPr/>
        </p:nvSpPr>
        <p:spPr>
          <a:xfrm>
            <a:off x="6439798" y="4061124"/>
            <a:ext cx="1673633" cy="684000"/>
          </a:xfrm>
          <a:prstGeom prst="roundRect">
            <a:avLst/>
          </a:prstGeom>
          <a:solidFill>
            <a:srgbClr val="64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Fattura di Acquisto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7" name="Connettore 2 16"/>
          <p:cNvCxnSpPr>
            <a:stCxn id="23" idx="2"/>
            <a:endCxn id="18" idx="0"/>
          </p:cNvCxnSpPr>
          <p:nvPr/>
        </p:nvCxnSpPr>
        <p:spPr>
          <a:xfrm>
            <a:off x="2019787" y="5357079"/>
            <a:ext cx="1234674" cy="457826"/>
          </a:xfrm>
          <a:prstGeom prst="straightConnector1">
            <a:avLst/>
          </a:prstGeom>
          <a:ln w="381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ttangolo arrotondato 17"/>
          <p:cNvSpPr/>
          <p:nvPr/>
        </p:nvSpPr>
        <p:spPr>
          <a:xfrm>
            <a:off x="2814329" y="5814905"/>
            <a:ext cx="880264" cy="464031"/>
          </a:xfrm>
          <a:prstGeom prst="roundRect">
            <a:avLst/>
          </a:prstGeo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Bolla di Carico</a:t>
            </a:r>
            <a:endParaRPr lang="it-IT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Connettore 2 18"/>
          <p:cNvCxnSpPr>
            <a:stCxn id="23" idx="2"/>
            <a:endCxn id="21" idx="0"/>
          </p:cNvCxnSpPr>
          <p:nvPr/>
        </p:nvCxnSpPr>
        <p:spPr>
          <a:xfrm>
            <a:off x="2019787" y="5357079"/>
            <a:ext cx="2427201" cy="457827"/>
          </a:xfrm>
          <a:prstGeom prst="straightConnector1">
            <a:avLst/>
          </a:prstGeom>
          <a:ln w="381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>
            <a:stCxn id="23" idx="2"/>
            <a:endCxn id="22" idx="0"/>
          </p:cNvCxnSpPr>
          <p:nvPr/>
        </p:nvCxnSpPr>
        <p:spPr>
          <a:xfrm>
            <a:off x="2019787" y="5357079"/>
            <a:ext cx="3878417" cy="465626"/>
          </a:xfrm>
          <a:prstGeom prst="straightConnector1">
            <a:avLst/>
          </a:prstGeom>
          <a:ln w="38100">
            <a:solidFill>
              <a:schemeClr val="tx1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tangolo arrotondato 20"/>
          <p:cNvSpPr/>
          <p:nvPr/>
        </p:nvSpPr>
        <p:spPr>
          <a:xfrm>
            <a:off x="3916885" y="5814906"/>
            <a:ext cx="1060205" cy="464031"/>
          </a:xfrm>
          <a:prstGeom prst="roundRect">
            <a:avLst/>
          </a:prstGeom>
          <a:solidFill>
            <a:srgbClr val="64000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Fattura di Acquisto</a:t>
            </a:r>
            <a:endParaRPr lang="it-IT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ttangolo arrotondato 21"/>
          <p:cNvSpPr/>
          <p:nvPr/>
        </p:nvSpPr>
        <p:spPr>
          <a:xfrm>
            <a:off x="5231601" y="5822705"/>
            <a:ext cx="1333205" cy="456601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 di Trasporto</a:t>
            </a:r>
            <a:endParaRPr lang="it-IT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ttangolo arrotondato 22"/>
          <p:cNvSpPr/>
          <p:nvPr/>
        </p:nvSpPr>
        <p:spPr>
          <a:xfrm>
            <a:off x="735677" y="4914324"/>
            <a:ext cx="2568220" cy="442755"/>
          </a:xfrm>
          <a:prstGeom prst="roundRect">
            <a:avLst/>
          </a:prstGeom>
          <a:pattFill prst="wdUpDiag">
            <a:fgClr>
              <a:srgbClr val="002060"/>
            </a:fgClr>
            <a:bgClr>
              <a:schemeClr val="accent1">
                <a:lumMod val="25000"/>
              </a:schemeClr>
            </a:bgClr>
          </a:patt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Movimento di Magazzino</a:t>
            </a:r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4" name="Immagine 2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3" y="6132752"/>
            <a:ext cx="1339889" cy="401967"/>
          </a:xfrm>
          <a:prstGeom prst="rect">
            <a:avLst/>
          </a:prstGeom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39" y="6245423"/>
            <a:ext cx="1555349" cy="4659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241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3" y="6132752"/>
            <a:ext cx="1339889" cy="401967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559592" y="802745"/>
            <a:ext cx="78488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Perfetto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inserisce nel processo di gestione dei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documenti</a:t>
            </a:r>
            <a:r>
              <a:rPr lang="it-IT" dirty="0" smtClean="0"/>
              <a:t> l’ulteriore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campo Fase</a:t>
            </a:r>
            <a:r>
              <a:rPr lang="it-IT" dirty="0" smtClean="0"/>
              <a:t> </a:t>
            </a:r>
            <a:r>
              <a:rPr lang="it-IT" dirty="0" smtClean="0"/>
              <a:t>che assume valenza </a:t>
            </a:r>
            <a:r>
              <a:rPr lang="it-IT" dirty="0" smtClean="0"/>
              <a:t>di nuovo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dato di riferimento</a:t>
            </a:r>
            <a:r>
              <a:rPr lang="it-IT" dirty="0" smtClean="0"/>
              <a:t>. </a:t>
            </a:r>
          </a:p>
          <a:p>
            <a:pPr algn="just"/>
            <a:r>
              <a:rPr lang="it-IT" dirty="0" smtClean="0"/>
              <a:t>Nell’anagrafica documento si </a:t>
            </a:r>
            <a:r>
              <a:rPr lang="it-IT" dirty="0" smtClean="0"/>
              <a:t>utilizza </a:t>
            </a:r>
            <a:r>
              <a:rPr lang="it-IT" dirty="0" smtClean="0"/>
              <a:t>a tale scopo un </a:t>
            </a:r>
            <a:r>
              <a:rPr lang="it-IT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hotlink</a:t>
            </a:r>
            <a:r>
              <a:rPr lang="it-IT" dirty="0" smtClean="0"/>
              <a:t> </a:t>
            </a:r>
            <a:r>
              <a:rPr lang="it-IT" i="1" dirty="0" smtClean="0"/>
              <a:t>realizzato ad Hoc </a:t>
            </a:r>
            <a:r>
              <a:rPr lang="it-IT" dirty="0" smtClean="0"/>
              <a:t>che, </a:t>
            </a:r>
            <a:r>
              <a:rPr lang="it-IT" dirty="0" smtClean="0"/>
              <a:t>trasparente al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Preventivo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ed alla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Commessa</a:t>
            </a:r>
            <a:r>
              <a:rPr lang="it-IT" dirty="0" smtClean="0"/>
              <a:t>, li gestisce in maniera identica, permettendo </a:t>
            </a:r>
            <a:r>
              <a:rPr lang="it-IT" dirty="0" smtClean="0"/>
              <a:t>di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selezionare sia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 le Fasi in essi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contenute</a:t>
            </a:r>
            <a:r>
              <a:rPr lang="it-IT" dirty="0" smtClean="0"/>
              <a:t>, </a:t>
            </a:r>
            <a:r>
              <a:rPr lang="it-IT" dirty="0" smtClean="0"/>
              <a:t>che tra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tutte quelle disponibili</a:t>
            </a:r>
            <a:r>
              <a:rPr lang="it-IT" dirty="0" smtClean="0"/>
              <a:t>.</a:t>
            </a:r>
            <a:endParaRPr lang="it-IT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72355"/>
            <a:ext cx="3600648" cy="621035"/>
          </a:xfrm>
        </p:spPr>
        <p:txBody>
          <a:bodyPr/>
          <a:lstStyle/>
          <a:p>
            <a:pPr algn="l"/>
            <a:r>
              <a:rPr lang="it-IT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delle Fasi</a:t>
            </a:r>
            <a:endParaRPr lang="it-IT" sz="28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871" y="2998791"/>
            <a:ext cx="4696362" cy="2083271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228600" dist="35921" dir="2700000" algn="ctr" rotWithShape="0">
              <a:schemeClr val="bg2">
                <a:alpha val="99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114" y="4458645"/>
            <a:ext cx="3989399" cy="1525826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139700" dist="3592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5" name="Immagin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39" y="6245423"/>
            <a:ext cx="1555349" cy="4659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95885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/>
          <p:cNvSpPr txBox="1"/>
          <p:nvPr/>
        </p:nvSpPr>
        <p:spPr>
          <a:xfrm>
            <a:off x="559592" y="710536"/>
            <a:ext cx="784887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Perfetto</a:t>
            </a:r>
            <a:r>
              <a:rPr lang="it-IT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consolida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la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della Fase</a:t>
            </a:r>
            <a:r>
              <a:rPr lang="it-IT" dirty="0" smtClean="0"/>
              <a:t> nei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ricercatori</a:t>
            </a:r>
            <a:r>
              <a:rPr lang="it-IT" dirty="0" smtClean="0"/>
              <a:t> </a:t>
            </a:r>
            <a:r>
              <a:rPr lang="it-IT" dirty="0" smtClean="0"/>
              <a:t>dei documenti gestionali, </a:t>
            </a:r>
            <a:r>
              <a:rPr lang="it-IT" dirty="0" smtClean="0"/>
              <a:t>che a seconda del </a:t>
            </a:r>
            <a:r>
              <a:rPr lang="it-IT" dirty="0" smtClean="0"/>
              <a:t>tipo di documento </a:t>
            </a:r>
            <a:r>
              <a:rPr lang="it-IT" dirty="0" smtClean="0"/>
              <a:t>coinvolto</a:t>
            </a:r>
            <a:r>
              <a:rPr lang="it-IT" dirty="0" smtClean="0"/>
              <a:t>, ne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permettono</a:t>
            </a:r>
            <a:r>
              <a:rPr lang="it-IT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un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passaggio\assegnazione</a:t>
            </a:r>
            <a:r>
              <a:rPr lang="it-IT" dirty="0" smtClean="0"/>
              <a:t>,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it-IT" dirty="0" smtClean="0"/>
              <a:t>e</a:t>
            </a:r>
            <a:r>
              <a:rPr lang="it-IT" dirty="0" smtClean="0"/>
              <a:t>reditandola </a:t>
            </a:r>
            <a:r>
              <a:rPr lang="it-IT" dirty="0"/>
              <a:t>in ogni passaggio successivo, dal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documento sorgente</a:t>
            </a:r>
            <a:r>
              <a:rPr lang="it-IT" dirty="0"/>
              <a:t> fino a quello di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destinazione</a:t>
            </a:r>
            <a:r>
              <a:rPr lang="it-IT" dirty="0" smtClean="0"/>
              <a:t>.</a:t>
            </a:r>
            <a:r>
              <a:rPr lang="it-IT" dirty="0" smtClean="0"/>
              <a:t> </a:t>
            </a:r>
          </a:p>
          <a:p>
            <a:pPr algn="just"/>
            <a:r>
              <a:rPr lang="it-IT" dirty="0" smtClean="0"/>
              <a:t>Si realizza quindi una ulteriore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specializzazione del dato per Fase</a:t>
            </a:r>
            <a:r>
              <a:rPr lang="it-IT" dirty="0" smtClean="0"/>
              <a:t> senza stravolgimenti o forzature alla </a:t>
            </a:r>
            <a:r>
              <a:rPr lang="it-I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normale operatività dell’utente</a:t>
            </a:r>
            <a:r>
              <a:rPr lang="it-IT" dirty="0" smtClean="0"/>
              <a:t>. </a:t>
            </a:r>
            <a:endParaRPr lang="it-IT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-72355"/>
            <a:ext cx="3600648" cy="621035"/>
          </a:xfrm>
        </p:spPr>
        <p:txBody>
          <a:bodyPr/>
          <a:lstStyle/>
          <a:p>
            <a:pPr algn="l"/>
            <a:r>
              <a:rPr lang="it-IT" sz="2800" dirty="0" smtClean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Gestione delle Fasi</a:t>
            </a:r>
            <a:endParaRPr lang="it-IT" sz="2800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tangolo arrotondato 8"/>
          <p:cNvSpPr/>
          <p:nvPr/>
        </p:nvSpPr>
        <p:spPr>
          <a:xfrm>
            <a:off x="1193700" y="3199082"/>
            <a:ext cx="2484897" cy="356864"/>
          </a:xfrm>
          <a:prstGeom prst="roundRect">
            <a:avLst/>
          </a:prstGeom>
          <a:pattFill prst="ltDnDiag">
            <a:fgClr>
              <a:srgbClr val="C00000"/>
            </a:fgClr>
            <a:bgClr>
              <a:schemeClr val="bg1"/>
            </a:bgClr>
          </a:patt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b="1" dirty="0" smtClean="0">
                <a:solidFill>
                  <a:srgbClr val="C00000"/>
                </a:solidFill>
              </a:rPr>
              <a:t>Ricercatore</a:t>
            </a:r>
            <a:endParaRPr lang="it-IT" sz="2000" b="1" dirty="0" smtClean="0">
              <a:solidFill>
                <a:srgbClr val="C00000"/>
              </a:solidFill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5222004" y="3199082"/>
            <a:ext cx="2484897" cy="356864"/>
          </a:xfrm>
          <a:prstGeom prst="roundRect">
            <a:avLst/>
          </a:prstGeom>
          <a:pattFill prst="ltDnDiag">
            <a:fgClr>
              <a:schemeClr val="accent1">
                <a:lumMod val="25000"/>
              </a:schemeClr>
            </a:fgClr>
            <a:bgClr>
              <a:schemeClr val="bg1"/>
            </a:bgClr>
          </a:pattFill>
          <a:ln>
            <a:solidFill>
              <a:schemeClr val="accent1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it-IT" sz="1600" b="1" dirty="0" smtClean="0">
                <a:solidFill>
                  <a:schemeClr val="accent1">
                    <a:lumMod val="25000"/>
                  </a:schemeClr>
                </a:solidFill>
              </a:rPr>
              <a:t>Ricercatore</a:t>
            </a:r>
            <a:endParaRPr lang="it-IT" sz="2000" b="1" dirty="0" smtClean="0">
              <a:solidFill>
                <a:schemeClr val="accent1">
                  <a:lumMod val="25000"/>
                </a:schemeClr>
              </a:solidFill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915897" y="2964459"/>
            <a:ext cx="3079453" cy="835116"/>
          </a:xfrm>
          <a:prstGeom prst="roundRect">
            <a:avLst/>
          </a:prstGeom>
          <a:noFill/>
          <a:ln>
            <a:solidFill>
              <a:srgbClr val="EA8B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035885" y="3893395"/>
            <a:ext cx="2959465" cy="307777"/>
          </a:xfrm>
          <a:prstGeom prst="rect">
            <a:avLst/>
          </a:prstGeom>
          <a:noFill/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EA8B00"/>
                </a:solidFill>
              </a:rPr>
              <a:t>Ricercatore Gestionale Standard</a:t>
            </a:r>
            <a:endParaRPr lang="it-IT" sz="1400" b="1" dirty="0">
              <a:solidFill>
                <a:srgbClr val="EA8B00"/>
              </a:solidFill>
            </a:endParaRPr>
          </a:p>
        </p:txBody>
      </p:sp>
      <p:sp>
        <p:nvSpPr>
          <p:cNvPr id="13" name="Rettangolo arrotondato 12"/>
          <p:cNvSpPr/>
          <p:nvPr/>
        </p:nvSpPr>
        <p:spPr>
          <a:xfrm>
            <a:off x="4923681" y="2968575"/>
            <a:ext cx="3079453" cy="835116"/>
          </a:xfrm>
          <a:prstGeom prst="roundRect">
            <a:avLst/>
          </a:prstGeom>
          <a:noFill/>
          <a:ln>
            <a:solidFill>
              <a:srgbClr val="EA8B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it-IT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asellaDiTesto 13"/>
          <p:cNvSpPr txBox="1"/>
          <p:nvPr/>
        </p:nvSpPr>
        <p:spPr>
          <a:xfrm>
            <a:off x="5603853" y="3897511"/>
            <a:ext cx="1896673" cy="307777"/>
          </a:xfrm>
          <a:prstGeom prst="rect">
            <a:avLst/>
          </a:prstGeom>
          <a:noFill/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it-IT" sz="1400" b="1" dirty="0" smtClean="0">
                <a:solidFill>
                  <a:srgbClr val="EA8B00"/>
                </a:solidFill>
              </a:rPr>
              <a:t>Ricercatore Perfetto</a:t>
            </a:r>
            <a:endParaRPr lang="it-IT" sz="1400" b="1" dirty="0">
              <a:solidFill>
                <a:srgbClr val="EA8B00"/>
              </a:solidFill>
            </a:endParaRPr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7883" y="6132752"/>
            <a:ext cx="1339889" cy="401967"/>
          </a:xfrm>
          <a:prstGeom prst="rect">
            <a:avLst/>
          </a:prstGeom>
        </p:spPr>
      </p:pic>
      <p:pic>
        <p:nvPicPr>
          <p:cNvPr id="16" name="Immagin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339" y="6245423"/>
            <a:ext cx="1555349" cy="46590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908070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/>
      <p:bldP spid="13" grpId="0" animBg="1"/>
      <p:bldP spid="14" grpId="0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99CC">
            <a:alpha val="41000"/>
          </a:srgbClr>
        </a:solidFill>
        <a:ln>
          <a:solidFill>
            <a:schemeClr val="tx1"/>
          </a:solidFill>
        </a:ln>
      </a:spPr>
      <a:bodyPr rtlCol="0" anchor="ctr"/>
      <a:lstStyle>
        <a:defPPr algn="ctr">
          <a:defRPr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默认设计模板_2">
  <a:themeElements>
    <a:clrScheme name="默认设计模板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_2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773</TotalTime>
  <Pages>0</Pages>
  <Words>860</Words>
  <Characters>0</Characters>
  <Application>Microsoft Office PowerPoint</Application>
  <DocSecurity>0</DocSecurity>
  <PresentationFormat>Presentazione su schermo (4:3)</PresentationFormat>
  <Lines>0</Lines>
  <Paragraphs>233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19</vt:i4>
      </vt:variant>
    </vt:vector>
  </HeadingPairs>
  <TitlesOfParts>
    <vt:vector size="21" baseType="lpstr">
      <vt:lpstr>Diseño predeterminado</vt:lpstr>
      <vt:lpstr>默认设计模板_2</vt:lpstr>
      <vt:lpstr>Gestione delle Fasi</vt:lpstr>
      <vt:lpstr>Gestione delle Fasi</vt:lpstr>
      <vt:lpstr>Gestione delle Fasi</vt:lpstr>
      <vt:lpstr>Gestione delle Fasi</vt:lpstr>
      <vt:lpstr>Gestione delle Fasi</vt:lpstr>
      <vt:lpstr>Gestione delle Fasi</vt:lpstr>
      <vt:lpstr>Gestione delle Fasi</vt:lpstr>
      <vt:lpstr>Gestione delle Fasi</vt:lpstr>
      <vt:lpstr>Gestione delle Fasi</vt:lpstr>
      <vt:lpstr>Gestione delle Fasi</vt:lpstr>
      <vt:lpstr>Gestione delle Fasi</vt:lpstr>
      <vt:lpstr>Gestione delle Fasi</vt:lpstr>
      <vt:lpstr>Gestione delle Fasi</vt:lpstr>
      <vt:lpstr>Gestione delle Fasi</vt:lpstr>
      <vt:lpstr>Gestione delle Fasi</vt:lpstr>
      <vt:lpstr>Gestione delle Fasi</vt:lpstr>
      <vt:lpstr>Gestione delle Fasi</vt:lpstr>
      <vt:lpstr>Gestione delle Fasi</vt:lpstr>
      <vt:lpstr>Presentazione standard di PowerPoint</vt:lpstr>
    </vt:vector>
  </TitlesOfParts>
  <Company>Toshiba</Company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Alessandro Sortino</cp:lastModifiedBy>
  <cp:revision>879</cp:revision>
  <cp:lastPrinted>1899-12-30T00:00:00Z</cp:lastPrinted>
  <dcterms:created xsi:type="dcterms:W3CDTF">2010-05-23T14:28:12Z</dcterms:created>
  <dcterms:modified xsi:type="dcterms:W3CDTF">2012-10-24T13:20:46Z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1033-8.1.0.3357</vt:lpwstr>
  </property>
</Properties>
</file>